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337" r:id="rId3"/>
    <p:sldId id="302" r:id="rId4"/>
    <p:sldId id="339" r:id="rId5"/>
    <p:sldId id="328" r:id="rId6"/>
    <p:sldId id="318" r:id="rId7"/>
    <p:sldId id="326" r:id="rId8"/>
    <p:sldId id="330" r:id="rId9"/>
    <p:sldId id="324" r:id="rId10"/>
    <p:sldId id="310" r:id="rId11"/>
    <p:sldId id="331" r:id="rId12"/>
    <p:sldId id="312" r:id="rId13"/>
    <p:sldId id="325" r:id="rId14"/>
    <p:sldId id="308" r:id="rId15"/>
    <p:sldId id="334" r:id="rId16"/>
    <p:sldId id="333" r:id="rId17"/>
    <p:sldId id="335" r:id="rId18"/>
    <p:sldId id="332" r:id="rId19"/>
    <p:sldId id="341" r:id="rId20"/>
    <p:sldId id="336" r:id="rId21"/>
    <p:sldId id="257" r:id="rId22"/>
    <p:sldId id="29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337"/>
            <p14:sldId id="302"/>
            <p14:sldId id="339"/>
            <p14:sldId id="328"/>
            <p14:sldId id="318"/>
            <p14:sldId id="326"/>
            <p14:sldId id="330"/>
            <p14:sldId id="324"/>
            <p14:sldId id="310"/>
            <p14:sldId id="331"/>
            <p14:sldId id="312"/>
            <p14:sldId id="325"/>
            <p14:sldId id="308"/>
            <p14:sldId id="334"/>
            <p14:sldId id="333"/>
            <p14:sldId id="335"/>
            <p14:sldId id="332"/>
            <p14:sldId id="341"/>
            <p14:sldId id="336"/>
            <p14:sldId id="257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 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45"/>
    <a:srgbClr val="DD462F"/>
    <a:srgbClr val="FF00FF"/>
    <a:srgbClr val="F5F5F5"/>
    <a:srgbClr val="D24726"/>
    <a:srgbClr val="F8CFB6"/>
    <a:srgbClr val="F8CAB6"/>
    <a:srgbClr val="923922"/>
    <a:srgbClr val="40404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1" autoAdjust="0"/>
    <p:restoredTop sz="97116" autoAdjust="0"/>
  </p:normalViewPr>
  <p:slideViewPr>
    <p:cSldViewPr snapToGrid="0">
      <p:cViewPr varScale="1">
        <p:scale>
          <a:sx n="105" d="100"/>
          <a:sy n="105" d="100"/>
        </p:scale>
        <p:origin x="193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63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55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7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96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49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18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02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67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2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7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4438526" cy="641350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Lorem ipsum 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4438526" cy="641350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1" y="1828845"/>
            <a:ext cx="4413626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86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4434" y="1061482"/>
            <a:ext cx="4350803" cy="0"/>
          </a:xfrm>
          <a:prstGeom prst="line">
            <a:avLst/>
          </a:prstGeom>
          <a:ln w="28575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1539506"/>
            <a:ext cx="6267148" cy="641350"/>
          </a:xfrm>
        </p:spPr>
        <p:txBody>
          <a:bodyPr anchor="b">
            <a:normAutofit/>
          </a:bodyPr>
          <a:lstStyle>
            <a:lvl1pPr marL="0" indent="0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Lorem ipsum 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02-Apr-19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videos/3_loam_dataset1.mp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hyperlink" Target="videos/4a_cone_detection_train.avi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videos/5a_orbslam2.mp4" TargetMode="External"/><Relationship Id="rId5" Type="http://schemas.openxmlformats.org/officeDocument/2006/relationships/image" Target="../media/image14.jpeg"/><Relationship Id="rId4" Type="http://schemas.openxmlformats.org/officeDocument/2006/relationships/hyperlink" Target="videos/5b_servo.mp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hyperlink" Target="videos/6_cone_tracking.av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videos/1_recording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videos/2_lidar_cone_detection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bg1"/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09963" y="1986836"/>
            <a:ext cx="9972074" cy="116449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SLAM for Formula Driverless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B1389C-1A2F-4BD7-B77B-85BF55BD0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0672" cy="11644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B66BE5-69C6-4E21-BB09-3674E3B239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5"/>
          <a:stretch/>
        </p:blipFill>
        <p:spPr>
          <a:xfrm>
            <a:off x="5076890" y="3311001"/>
            <a:ext cx="6739972" cy="3221124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9256405-4548-4243-AC6A-99D6C7C61991}"/>
              </a:ext>
            </a:extLst>
          </p:cNvPr>
          <p:cNvSpPr/>
          <p:nvPr/>
        </p:nvSpPr>
        <p:spPr>
          <a:xfrm>
            <a:off x="4156937" y="1463616"/>
            <a:ext cx="2994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Final Presentation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2181426-8834-4F97-B57C-82C3A4254617}"/>
              </a:ext>
            </a:extLst>
          </p:cNvPr>
          <p:cNvSpPr txBox="1">
            <a:spLocks/>
          </p:cNvSpPr>
          <p:nvPr/>
        </p:nvSpPr>
        <p:spPr>
          <a:xfrm>
            <a:off x="312654" y="3337392"/>
            <a:ext cx="4278397" cy="31947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Students: </a:t>
            </a:r>
            <a:br>
              <a:rPr lang="en-US" sz="2400" dirty="0"/>
            </a:br>
            <a:r>
              <a:rPr lang="en-US" sz="2400" dirty="0" err="1"/>
              <a:t>Lital</a:t>
            </a:r>
            <a:r>
              <a:rPr lang="en-US" sz="2400" dirty="0"/>
              <a:t> Guy, Maxim Aslyansky</a:t>
            </a:r>
          </a:p>
          <a:p>
            <a:pPr marL="0" indent="0">
              <a:buNone/>
            </a:pPr>
            <a:r>
              <a:rPr lang="en-US" sz="2400" u="sng" dirty="0"/>
              <a:t>Supervisors: </a:t>
            </a:r>
            <a:br>
              <a:rPr lang="en-US" sz="2400" dirty="0"/>
            </a:br>
            <a:r>
              <a:rPr lang="en-US" sz="2400" dirty="0"/>
              <a:t>Eli </a:t>
            </a:r>
            <a:r>
              <a:rPr lang="en-US" sz="2400" dirty="0" err="1"/>
              <a:t>Appelboim</a:t>
            </a:r>
            <a:r>
              <a:rPr lang="en-US" sz="2400" dirty="0"/>
              <a:t>, Israel Berger </a:t>
            </a:r>
          </a:p>
          <a:p>
            <a:pPr marL="0" indent="0">
              <a:buNone/>
            </a:pPr>
            <a:r>
              <a:rPr lang="en-US" sz="2000" dirty="0">
                <a:cs typeface="+mj-cs"/>
              </a:rPr>
              <a:t>Context: Project B</a:t>
            </a:r>
          </a:p>
          <a:p>
            <a:pPr marL="0" indent="0">
              <a:buNone/>
            </a:pPr>
            <a:r>
              <a:rPr lang="en-US" sz="2000" dirty="0">
                <a:cs typeface="+mj-cs"/>
              </a:rPr>
              <a:t>Semester:  Winter,  2019</a:t>
            </a:r>
          </a:p>
          <a:p>
            <a:pPr marL="0" indent="0">
              <a:buNone/>
            </a:pPr>
            <a:r>
              <a:rPr lang="en-US" sz="2000" dirty="0">
                <a:cs typeface="+mj-cs"/>
              </a:rPr>
              <a:t>Date:   02/04/2019</a:t>
            </a:r>
            <a:endParaRPr lang="he-IL" sz="2000" dirty="0">
              <a:cs typeface="+mj-cs"/>
            </a:endParaRPr>
          </a:p>
          <a:p>
            <a:endParaRPr lang="en-US" sz="1200" dirty="0">
              <a:solidFill>
                <a:srgbClr val="002060"/>
              </a:solidFill>
            </a:endParaRPr>
          </a:p>
          <a:p>
            <a:endParaRPr lang="en-US" sz="2400" dirty="0">
              <a:solidFill>
                <a:srgbClr val="002060"/>
              </a:solidFill>
            </a:endParaRPr>
          </a:p>
          <a:p>
            <a:endParaRPr lang="en-US" sz="2400" dirty="0"/>
          </a:p>
          <a:p>
            <a:endParaRPr lang="he-IL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688923" cy="641350"/>
          </a:xfrm>
        </p:spPr>
        <p:txBody>
          <a:bodyPr>
            <a:normAutofit/>
          </a:bodyPr>
          <a:lstStyle/>
          <a:p>
            <a:r>
              <a:rPr lang="en-US" sz="3600" dirty="0"/>
              <a:t>LIDAR SLAM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169" y="1342167"/>
            <a:ext cx="5250159" cy="507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tested several algorithms: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LOAM, HDL Graph SLAM </a:t>
            </a:r>
            <a:br>
              <a:rPr lang="en-US" dirty="0"/>
            </a:br>
            <a:r>
              <a:rPr lang="en-US" dirty="0" err="1"/>
              <a:t>LeGO</a:t>
            </a:r>
            <a:r>
              <a:rPr lang="en-US" dirty="0"/>
              <a:t>-LOAM, Cartographer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None of them was good enough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Probably due to: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 speed, uncompensated ego-motion, not enough features for alignment (ICP)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4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BFC6E-2B70-4095-9723-4BC5B10E7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4" name="Рисунок 3" descr="Изображение выглядит как снимок экрана&#10;&#10;Автоматически созданное описание">
            <a:hlinkClick r:id="rId3" action="ppaction://hlinkfile"/>
            <a:extLst>
              <a:ext uri="{FF2B5EF4-FFF2-40B4-BE49-F238E27FC236}">
                <a16:creationId xmlns:a16="http://schemas.microsoft.com/office/drawing/2014/main" id="{AC41C0F8-C85F-498D-9A6F-735F6A716E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054" y="1740523"/>
            <a:ext cx="5745983" cy="323211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00BDCBC-8911-4709-A244-BC9649C70948}"/>
              </a:ext>
            </a:extLst>
          </p:cNvPr>
          <p:cNvSpPr/>
          <p:nvPr/>
        </p:nvSpPr>
        <p:spPr>
          <a:xfrm>
            <a:off x="6036529" y="5075051"/>
            <a:ext cx="5589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Frame from LOAM map: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frame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map, </a:t>
            </a:r>
            <a:r>
              <a:rPr lang="en-US" dirty="0">
                <a:solidFill>
                  <a:srgbClr val="DD462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vehicle pose</a:t>
            </a:r>
            <a:endParaRPr lang="en-US" dirty="0">
              <a:solidFill>
                <a:srgbClr val="DD46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8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FD4B687-0FC5-45DE-8C58-E12ED4DC9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710" y="1539506"/>
            <a:ext cx="7658181" cy="641350"/>
          </a:xfrm>
        </p:spPr>
        <p:txBody>
          <a:bodyPr>
            <a:noAutofit/>
          </a:bodyPr>
          <a:lstStyle/>
          <a:p>
            <a:r>
              <a:rPr lang="en-US" b="1" dirty="0"/>
              <a:t>Visual-inertial perception and SLAM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7FDE87-1940-4C41-9F27-EFB6D9E51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3991312" cy="3978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Recently new CNN-based object detection algorithms were developed</a:t>
            </a:r>
          </a:p>
          <a:p>
            <a:pPr>
              <a:lnSpc>
                <a:spcPct val="100000"/>
              </a:lnSpc>
            </a:pPr>
            <a:r>
              <a:rPr lang="en-GB" dirty="0"/>
              <a:t>Camera based SLAM has also became widely used in Robotics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E6B1FC-4626-4199-A7AF-9FE577131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6" name="Рисунок 5" descr="Изображение выглядит как небо, внешний, дерево, дорога&#10;&#10;Автоматически созданное описание">
            <a:extLst>
              <a:ext uri="{FF2B5EF4-FFF2-40B4-BE49-F238E27FC236}">
                <a16:creationId xmlns:a16="http://schemas.microsoft.com/office/drawing/2014/main" id="{8895EF55-9CDB-4C45-8284-5EBF32A86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724541"/>
            <a:ext cx="5554389" cy="310781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04E7E8-8EFC-4120-BF31-DE843B0F513E}"/>
              </a:ext>
            </a:extLst>
          </p:cNvPr>
          <p:cNvSpPr/>
          <p:nvPr/>
        </p:nvSpPr>
        <p:spPr>
          <a:xfrm>
            <a:off x="7333893" y="5850893"/>
            <a:ext cx="3078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frame from onboard camera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1271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688923" cy="641350"/>
          </a:xfrm>
        </p:spPr>
        <p:txBody>
          <a:bodyPr>
            <a:normAutofit/>
          </a:bodyPr>
          <a:lstStyle/>
          <a:p>
            <a:r>
              <a:rPr lang="en-US" sz="3600" dirty="0"/>
              <a:t>Dataset Visual Cone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168" y="1342167"/>
            <a:ext cx="6028543" cy="44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Prepared and annotated dataset with ~400 images and ~8k cones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Focused on dense annotation in real-world scenario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Then also used pre-trained network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Later started modifying </a:t>
            </a:r>
            <a:r>
              <a:rPr lang="en-US" sz="2400" dirty="0" err="1"/>
              <a:t>AirSim</a:t>
            </a:r>
            <a:r>
              <a:rPr lang="en-US" sz="2400" dirty="0"/>
              <a:t> simulator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Higher accuracy, weather, automatic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Ground-truth for depth prediction</a:t>
            </a:r>
            <a:br>
              <a:rPr lang="en-US" sz="2400" dirty="0"/>
            </a:br>
            <a:r>
              <a:rPr lang="en-US" sz="2400" dirty="0"/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BFC6E-2B70-4095-9723-4BC5B10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4" name="Рисунок 3" descr="Изображение выглядит как снимок экран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B6A057B-D82F-4AB6-B45B-312D84FD06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25" y="1278575"/>
            <a:ext cx="4077932" cy="2311271"/>
          </a:xfrm>
          <a:prstGeom prst="rect">
            <a:avLst/>
          </a:prstGeom>
        </p:spPr>
      </p:pic>
      <p:pic>
        <p:nvPicPr>
          <p:cNvPr id="7" name="Рисунок 6" descr="Изображение выглядит как небо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5FCB48A2-EF2E-4A50-828D-75B7B59CF9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25" y="3959281"/>
            <a:ext cx="4077932" cy="229527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ED2C96B-2233-46B3-AE44-A7A13592850D}"/>
              </a:ext>
            </a:extLst>
          </p:cNvPr>
          <p:cNvSpPr/>
          <p:nvPr/>
        </p:nvSpPr>
        <p:spPr>
          <a:xfrm>
            <a:off x="8837792" y="3572640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Calibri" panose="020F0502020204030204" pitchFamily="34" charset="0"/>
                <a:cs typeface="Arial" panose="020B0604020202020204" pitchFamily="34" charset="0"/>
              </a:rPr>
              <a:t>LabelImg</a:t>
            </a:r>
            <a:endParaRPr lang="en-US" b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D1C6D60-8D5B-48C4-B93C-636C500E0C25}"/>
              </a:ext>
            </a:extLst>
          </p:cNvPr>
          <p:cNvSpPr/>
          <p:nvPr/>
        </p:nvSpPr>
        <p:spPr>
          <a:xfrm>
            <a:off x="9004887" y="6220141"/>
            <a:ext cx="678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Calibri" panose="020F0502020204030204" pitchFamily="34" charset="0"/>
                <a:cs typeface="Arial" panose="020B0604020202020204" pitchFamily="34" charset="0"/>
              </a:rPr>
              <a:t>AirSim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872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688923" cy="641350"/>
          </a:xfrm>
        </p:spPr>
        <p:txBody>
          <a:bodyPr>
            <a:normAutofit/>
          </a:bodyPr>
          <a:lstStyle/>
          <a:p>
            <a:r>
              <a:rPr lang="en-US" sz="3600" dirty="0"/>
              <a:t>Visual Cone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167" y="1342167"/>
            <a:ext cx="6726558" cy="390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YOLOv3 detector implemented in Darknet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Fastest while being accurate enough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Optimized network architecture for accuracy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Added skip connections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Calibrated and added YOLO layers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Increased grid resolution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Trained on grayscale dataset</a:t>
            </a:r>
            <a:br>
              <a:rPr lang="en-US" sz="2400" dirty="0"/>
            </a:br>
            <a:r>
              <a:rPr lang="en-US" sz="2400" dirty="0"/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BFC6E-2B70-4095-9723-4BC5B10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рава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D695BDC4-4D76-46D8-B588-FB252E6A0A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38" y="1296879"/>
            <a:ext cx="3259622" cy="1939221"/>
          </a:xfrm>
          <a:prstGeom prst="rect">
            <a:avLst/>
          </a:prstGeom>
        </p:spPr>
      </p:pic>
      <p:pic>
        <p:nvPicPr>
          <p:cNvPr id="9" name="Рисунок 8" descr="Изображение выглядит как небо, земля, дорога, внешний&#10;&#10;Автоматически созданное описание">
            <a:hlinkClick r:id="rId5" action="ppaction://hlinkfile"/>
            <a:extLst>
              <a:ext uri="{FF2B5EF4-FFF2-40B4-BE49-F238E27FC236}">
                <a16:creationId xmlns:a16="http://schemas.microsoft.com/office/drawing/2014/main" id="{79A3F750-95D1-46D2-A151-B90DB75C59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39" y="3621901"/>
            <a:ext cx="4395620" cy="247253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C666500-78C5-45BB-A7BB-C1B1814770EB}"/>
              </a:ext>
            </a:extLst>
          </p:cNvPr>
          <p:cNvSpPr/>
          <p:nvPr/>
        </p:nvSpPr>
        <p:spPr>
          <a:xfrm>
            <a:off x="8835006" y="6118031"/>
            <a:ext cx="1235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our results</a:t>
            </a:r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0C4174B-9592-404D-B2AC-52B2FABE9F3D}"/>
              </a:ext>
            </a:extLst>
          </p:cNvPr>
          <p:cNvSpPr/>
          <p:nvPr/>
        </p:nvSpPr>
        <p:spPr>
          <a:xfrm>
            <a:off x="8577789" y="3240772"/>
            <a:ext cx="1563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YOLO detector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41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688923" cy="641350"/>
          </a:xfrm>
        </p:spPr>
        <p:txBody>
          <a:bodyPr>
            <a:normAutofit/>
          </a:bodyPr>
          <a:lstStyle/>
          <a:p>
            <a:r>
              <a:rPr lang="en-US" sz="3600" dirty="0"/>
              <a:t>Visual SLAM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169" y="1342167"/>
            <a:ext cx="6682526" cy="4178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ORB-SLAM 2 is a very popular algorithm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Highly efficient and robust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Supports loop closure, localization mode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also tested several extensions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SERVO is robust extension to ORB-SLAM 2 used by AMZ Driverless team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Benefits from ROVIO (robust visual-inertial odometry) initialization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BFC6E-2B70-4095-9723-4BC5B10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4" name="Рисунок 3" descr="Изображение выглядит как снимок экрана&#10;&#10;Описание создано автоматически">
            <a:extLst>
              <a:ext uri="{FF2B5EF4-FFF2-40B4-BE49-F238E27FC236}">
                <a16:creationId xmlns:a16="http://schemas.microsoft.com/office/drawing/2014/main" id="{14636104-D4A9-45E0-85F1-B01E61D7A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04" b="9897"/>
          <a:stretch/>
        </p:blipFill>
        <p:spPr>
          <a:xfrm>
            <a:off x="7398373" y="1342167"/>
            <a:ext cx="4195458" cy="2693432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нимок экрана&#10;&#10;Описание создано автоматически">
            <a:extLst>
              <a:ext uri="{FF2B5EF4-FFF2-40B4-BE49-F238E27FC236}">
                <a16:creationId xmlns:a16="http://schemas.microsoft.com/office/drawing/2014/main" id="{8AF4F96F-C866-49C8-86ED-05C3528ACD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6" t="18522" b="17702"/>
          <a:stretch/>
        </p:blipFill>
        <p:spPr>
          <a:xfrm>
            <a:off x="8717840" y="4259109"/>
            <a:ext cx="2875991" cy="190643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FB840AA-CBCA-4556-A67A-D611AB6A79F9}"/>
              </a:ext>
            </a:extLst>
          </p:cNvPr>
          <p:cNvSpPr/>
          <p:nvPr/>
        </p:nvSpPr>
        <p:spPr>
          <a:xfrm>
            <a:off x="8993923" y="6165547"/>
            <a:ext cx="2423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ORB-SLAM 2 algorithm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05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688923" cy="641350"/>
          </a:xfrm>
        </p:spPr>
        <p:txBody>
          <a:bodyPr>
            <a:normAutofit/>
          </a:bodyPr>
          <a:lstStyle/>
          <a:p>
            <a:r>
              <a:rPr lang="en-US" sz="3600" dirty="0"/>
              <a:t>Visual SLAM - 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168" y="1342167"/>
            <a:ext cx="11340049" cy="11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Comparison: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BFC6E-2B70-4095-9723-4BC5B10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&#10;&#10;Автоматически созданное описание">
            <a:hlinkClick r:id="rId4" action="ppaction://hlinkfile"/>
            <a:extLst>
              <a:ext uri="{FF2B5EF4-FFF2-40B4-BE49-F238E27FC236}">
                <a16:creationId xmlns:a16="http://schemas.microsoft.com/office/drawing/2014/main" id="{94718509-F068-4203-99E5-4FB6E4C3C2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478" y="2215762"/>
            <a:ext cx="5029199" cy="2828924"/>
          </a:xfrm>
          <a:prstGeom prst="rect">
            <a:avLst/>
          </a:prstGeom>
        </p:spPr>
      </p:pic>
      <p:pic>
        <p:nvPicPr>
          <p:cNvPr id="10" name="Рисунок 9">
            <a:hlinkClick r:id="rId6" action="ppaction://hlinkfile"/>
            <a:extLst>
              <a:ext uri="{FF2B5EF4-FFF2-40B4-BE49-F238E27FC236}">
                <a16:creationId xmlns:a16="http://schemas.microsoft.com/office/drawing/2014/main" id="{CBFC24F1-CB82-4D23-8708-F12AC04BCA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8" y="2215762"/>
            <a:ext cx="5029199" cy="282892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6967CB5-CE3D-4323-ACA2-348F477F2C00}"/>
              </a:ext>
            </a:extLst>
          </p:cNvPr>
          <p:cNvSpPr/>
          <p:nvPr/>
        </p:nvSpPr>
        <p:spPr>
          <a:xfrm>
            <a:off x="2643649" y="5082269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ORBSLAM 2</a:t>
            </a:r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0D8F2D6-3446-4E6E-8228-929C946E0ECB}"/>
              </a:ext>
            </a:extLst>
          </p:cNvPr>
          <p:cNvSpPr/>
          <p:nvPr/>
        </p:nvSpPr>
        <p:spPr>
          <a:xfrm>
            <a:off x="9126160" y="5053694"/>
            <a:ext cx="820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SERVO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3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688923" cy="641350"/>
          </a:xfrm>
        </p:spPr>
        <p:txBody>
          <a:bodyPr>
            <a:normAutofit/>
          </a:bodyPr>
          <a:lstStyle/>
          <a:p>
            <a:r>
              <a:rPr lang="en-US" sz="3600" dirty="0"/>
              <a:t>Adding Cones to the Map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168" y="1342167"/>
            <a:ext cx="5945507" cy="427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Unlike AMZ we decided to integrate cones directly into ORBSLAM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Option A – Semantic SLAM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Mark all features that overlap with cone bounding boxes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Option B – cone feature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We’ve implemented this 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BFC6E-2B70-4095-9723-4BC5B10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4CD5DCC8-EC6F-4B40-BA4A-A328701F4B00}"/>
              </a:ext>
            </a:extLst>
          </p:cNvPr>
          <p:cNvGrpSpPr/>
          <p:nvPr/>
        </p:nvGrpSpPr>
        <p:grpSpPr>
          <a:xfrm>
            <a:off x="7215565" y="1779491"/>
            <a:ext cx="2844236" cy="1774828"/>
            <a:chOff x="8317232" y="1407022"/>
            <a:chExt cx="3067050" cy="1857375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817D83F5-F7B2-46A7-BE5E-4021E2910BAD}"/>
                </a:ext>
              </a:extLst>
            </p:cNvPr>
            <p:cNvSpPr/>
            <p:nvPr/>
          </p:nvSpPr>
          <p:spPr>
            <a:xfrm>
              <a:off x="8317232" y="1407022"/>
              <a:ext cx="3067050" cy="18573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Рамка 13">
              <a:extLst>
                <a:ext uri="{FF2B5EF4-FFF2-40B4-BE49-F238E27FC236}">
                  <a16:creationId xmlns:a16="http://schemas.microsoft.com/office/drawing/2014/main" id="{E8D91749-ACFE-4258-868F-34CFBCA1BF58}"/>
                </a:ext>
              </a:extLst>
            </p:cNvPr>
            <p:cNvSpPr/>
            <p:nvPr/>
          </p:nvSpPr>
          <p:spPr>
            <a:xfrm>
              <a:off x="8819980" y="1685925"/>
              <a:ext cx="1260919" cy="1454659"/>
            </a:xfrm>
            <a:prstGeom prst="fram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99A6D5CD-4204-4262-9C54-5E8659A4EF57}"/>
                </a:ext>
              </a:extLst>
            </p:cNvPr>
            <p:cNvGrpSpPr/>
            <p:nvPr/>
          </p:nvGrpSpPr>
          <p:grpSpPr>
            <a:xfrm>
              <a:off x="9199721" y="2035967"/>
              <a:ext cx="511017" cy="881061"/>
              <a:chOff x="7815263" y="2305049"/>
              <a:chExt cx="271461" cy="461963"/>
            </a:xfrm>
          </p:grpSpPr>
          <p:sp>
            <p:nvSpPr>
              <p:cNvPr id="6" name="Равнобедренный треугольник 5">
                <a:extLst>
                  <a:ext uri="{FF2B5EF4-FFF2-40B4-BE49-F238E27FC236}">
                    <a16:creationId xmlns:a16="http://schemas.microsoft.com/office/drawing/2014/main" id="{1B74D7A9-A244-47D9-93E2-8C7C087B5D60}"/>
                  </a:ext>
                </a:extLst>
              </p:cNvPr>
              <p:cNvSpPr/>
              <p:nvPr/>
            </p:nvSpPr>
            <p:spPr>
              <a:xfrm>
                <a:off x="7815263" y="2305049"/>
                <a:ext cx="271461" cy="461963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Равнобедренный треугольник 9">
                <a:extLst>
                  <a:ext uri="{FF2B5EF4-FFF2-40B4-BE49-F238E27FC236}">
                    <a16:creationId xmlns:a16="http://schemas.microsoft.com/office/drawing/2014/main" id="{29D650C2-9259-4FBD-85C3-F4F16FEC4065}"/>
                  </a:ext>
                </a:extLst>
              </p:cNvPr>
              <p:cNvSpPr/>
              <p:nvPr/>
            </p:nvSpPr>
            <p:spPr>
              <a:xfrm>
                <a:off x="7862889" y="2324100"/>
                <a:ext cx="172035" cy="276225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Равнобедренный треугольник 10">
                <a:extLst>
                  <a:ext uri="{FF2B5EF4-FFF2-40B4-BE49-F238E27FC236}">
                    <a16:creationId xmlns:a16="http://schemas.microsoft.com/office/drawing/2014/main" id="{CD53911B-270B-47E0-BDBF-487330907F04}"/>
                  </a:ext>
                </a:extLst>
              </p:cNvPr>
              <p:cNvSpPr/>
              <p:nvPr/>
            </p:nvSpPr>
            <p:spPr>
              <a:xfrm>
                <a:off x="7887892" y="2305050"/>
                <a:ext cx="124941" cy="214637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Знак умножения 12">
              <a:extLst>
                <a:ext uri="{FF2B5EF4-FFF2-40B4-BE49-F238E27FC236}">
                  <a16:creationId xmlns:a16="http://schemas.microsoft.com/office/drawing/2014/main" id="{D44D5BDB-BEA2-4CC0-8EF7-98DA248B75A9}"/>
                </a:ext>
              </a:extLst>
            </p:cNvPr>
            <p:cNvSpPr/>
            <p:nvPr/>
          </p:nvSpPr>
          <p:spPr>
            <a:xfrm>
              <a:off x="9285509" y="1912757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Знак умножения 14">
              <a:extLst>
                <a:ext uri="{FF2B5EF4-FFF2-40B4-BE49-F238E27FC236}">
                  <a16:creationId xmlns:a16="http://schemas.microsoft.com/office/drawing/2014/main" id="{E8CB464C-4D5F-407B-B75D-AB355D7AE74B}"/>
                </a:ext>
              </a:extLst>
            </p:cNvPr>
            <p:cNvSpPr/>
            <p:nvPr/>
          </p:nvSpPr>
          <p:spPr>
            <a:xfrm>
              <a:off x="8369215" y="1697829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Знак умножения 15">
              <a:extLst>
                <a:ext uri="{FF2B5EF4-FFF2-40B4-BE49-F238E27FC236}">
                  <a16:creationId xmlns:a16="http://schemas.microsoft.com/office/drawing/2014/main" id="{2EFE2955-C106-4E95-9F09-353568513F9A}"/>
                </a:ext>
              </a:extLst>
            </p:cNvPr>
            <p:cNvSpPr/>
            <p:nvPr/>
          </p:nvSpPr>
          <p:spPr>
            <a:xfrm>
              <a:off x="10334730" y="1685924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Знак умножения 16">
              <a:extLst>
                <a:ext uri="{FF2B5EF4-FFF2-40B4-BE49-F238E27FC236}">
                  <a16:creationId xmlns:a16="http://schemas.microsoft.com/office/drawing/2014/main" id="{A4F8343C-817D-464F-A6B9-BE7974C54F83}"/>
                </a:ext>
              </a:extLst>
            </p:cNvPr>
            <p:cNvSpPr/>
            <p:nvPr/>
          </p:nvSpPr>
          <p:spPr>
            <a:xfrm>
              <a:off x="10940062" y="2081104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Знак умножения 17">
              <a:extLst>
                <a:ext uri="{FF2B5EF4-FFF2-40B4-BE49-F238E27FC236}">
                  <a16:creationId xmlns:a16="http://schemas.microsoft.com/office/drawing/2014/main" id="{3BD9FB33-79CF-408C-BF8D-9B17D7CBFC6F}"/>
                </a:ext>
              </a:extLst>
            </p:cNvPr>
            <p:cNvSpPr/>
            <p:nvPr/>
          </p:nvSpPr>
          <p:spPr>
            <a:xfrm>
              <a:off x="9037796" y="2763439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Знак умножения 18">
              <a:extLst>
                <a:ext uri="{FF2B5EF4-FFF2-40B4-BE49-F238E27FC236}">
                  <a16:creationId xmlns:a16="http://schemas.microsoft.com/office/drawing/2014/main" id="{AEB28A91-0A5E-4B7B-BA91-5CBF6F14D6F9}"/>
                </a:ext>
              </a:extLst>
            </p:cNvPr>
            <p:cNvSpPr/>
            <p:nvPr/>
          </p:nvSpPr>
          <p:spPr>
            <a:xfrm>
              <a:off x="10460640" y="2751499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Знак умножения 19">
              <a:extLst>
                <a:ext uri="{FF2B5EF4-FFF2-40B4-BE49-F238E27FC236}">
                  <a16:creationId xmlns:a16="http://schemas.microsoft.com/office/drawing/2014/main" id="{ADFD5BC8-BD5A-4A90-99A8-11EE285CDCF5}"/>
                </a:ext>
              </a:extLst>
            </p:cNvPr>
            <p:cNvSpPr/>
            <p:nvPr/>
          </p:nvSpPr>
          <p:spPr>
            <a:xfrm>
              <a:off x="9469998" y="2432412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DDA12A70-A356-4086-80ED-282D7C36DFFF}"/>
              </a:ext>
            </a:extLst>
          </p:cNvPr>
          <p:cNvGrpSpPr/>
          <p:nvPr/>
        </p:nvGrpSpPr>
        <p:grpSpPr>
          <a:xfrm>
            <a:off x="8928547" y="4065583"/>
            <a:ext cx="2844236" cy="1774827"/>
            <a:chOff x="8317232" y="1407022"/>
            <a:chExt cx="3067050" cy="1857375"/>
          </a:xfrm>
        </p:grpSpPr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B34C51A4-3328-405B-AEC3-A3D9EB25C1D0}"/>
                </a:ext>
              </a:extLst>
            </p:cNvPr>
            <p:cNvSpPr/>
            <p:nvPr/>
          </p:nvSpPr>
          <p:spPr>
            <a:xfrm>
              <a:off x="8317232" y="1407022"/>
              <a:ext cx="3067050" cy="18573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Рамка 50">
              <a:extLst>
                <a:ext uri="{FF2B5EF4-FFF2-40B4-BE49-F238E27FC236}">
                  <a16:creationId xmlns:a16="http://schemas.microsoft.com/office/drawing/2014/main" id="{EA17ADD4-9785-4429-9E3C-340CBAD37F7C}"/>
                </a:ext>
              </a:extLst>
            </p:cNvPr>
            <p:cNvSpPr/>
            <p:nvPr/>
          </p:nvSpPr>
          <p:spPr>
            <a:xfrm>
              <a:off x="8819980" y="1685925"/>
              <a:ext cx="1260919" cy="1454659"/>
            </a:xfrm>
            <a:prstGeom prst="fram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28CB21D3-79DF-4CB3-8689-87B04BAD1F07}"/>
                </a:ext>
              </a:extLst>
            </p:cNvPr>
            <p:cNvGrpSpPr/>
            <p:nvPr/>
          </p:nvGrpSpPr>
          <p:grpSpPr>
            <a:xfrm>
              <a:off x="9199721" y="2035967"/>
              <a:ext cx="511017" cy="881061"/>
              <a:chOff x="7815263" y="2305049"/>
              <a:chExt cx="271461" cy="461963"/>
            </a:xfrm>
          </p:grpSpPr>
          <p:sp>
            <p:nvSpPr>
              <p:cNvPr id="60" name="Равнобедренный треугольник 59">
                <a:extLst>
                  <a:ext uri="{FF2B5EF4-FFF2-40B4-BE49-F238E27FC236}">
                    <a16:creationId xmlns:a16="http://schemas.microsoft.com/office/drawing/2014/main" id="{6EF4E6CE-B9B8-453C-B37C-6E7814705E9B}"/>
                  </a:ext>
                </a:extLst>
              </p:cNvPr>
              <p:cNvSpPr/>
              <p:nvPr/>
            </p:nvSpPr>
            <p:spPr>
              <a:xfrm>
                <a:off x="7815263" y="2305049"/>
                <a:ext cx="271461" cy="461963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Равнобедренный треугольник 60">
                <a:extLst>
                  <a:ext uri="{FF2B5EF4-FFF2-40B4-BE49-F238E27FC236}">
                    <a16:creationId xmlns:a16="http://schemas.microsoft.com/office/drawing/2014/main" id="{22985ADA-3F24-429B-BA9B-58CBFC0596FA}"/>
                  </a:ext>
                </a:extLst>
              </p:cNvPr>
              <p:cNvSpPr/>
              <p:nvPr/>
            </p:nvSpPr>
            <p:spPr>
              <a:xfrm>
                <a:off x="7862889" y="2324100"/>
                <a:ext cx="172035" cy="276225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Равнобедренный треугольник 61">
                <a:extLst>
                  <a:ext uri="{FF2B5EF4-FFF2-40B4-BE49-F238E27FC236}">
                    <a16:creationId xmlns:a16="http://schemas.microsoft.com/office/drawing/2014/main" id="{39514A69-5CBC-49C5-87DD-5ED82B9FC4B4}"/>
                  </a:ext>
                </a:extLst>
              </p:cNvPr>
              <p:cNvSpPr/>
              <p:nvPr/>
            </p:nvSpPr>
            <p:spPr>
              <a:xfrm>
                <a:off x="7887892" y="2305050"/>
                <a:ext cx="126539" cy="214637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Знак умножения 53">
              <a:extLst>
                <a:ext uri="{FF2B5EF4-FFF2-40B4-BE49-F238E27FC236}">
                  <a16:creationId xmlns:a16="http://schemas.microsoft.com/office/drawing/2014/main" id="{972EBB7F-B514-4146-BE99-848C98A82172}"/>
                </a:ext>
              </a:extLst>
            </p:cNvPr>
            <p:cNvSpPr/>
            <p:nvPr/>
          </p:nvSpPr>
          <p:spPr>
            <a:xfrm>
              <a:off x="8369215" y="1697829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Знак умножения 54">
              <a:extLst>
                <a:ext uri="{FF2B5EF4-FFF2-40B4-BE49-F238E27FC236}">
                  <a16:creationId xmlns:a16="http://schemas.microsoft.com/office/drawing/2014/main" id="{B38EA503-9364-4FBD-A993-92C5273A724C}"/>
                </a:ext>
              </a:extLst>
            </p:cNvPr>
            <p:cNvSpPr/>
            <p:nvPr/>
          </p:nvSpPr>
          <p:spPr>
            <a:xfrm>
              <a:off x="10334730" y="1685924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Знак умножения 55">
              <a:extLst>
                <a:ext uri="{FF2B5EF4-FFF2-40B4-BE49-F238E27FC236}">
                  <a16:creationId xmlns:a16="http://schemas.microsoft.com/office/drawing/2014/main" id="{33DDABD1-5C5A-4559-A82B-6F3335EBE263}"/>
                </a:ext>
              </a:extLst>
            </p:cNvPr>
            <p:cNvSpPr/>
            <p:nvPr/>
          </p:nvSpPr>
          <p:spPr>
            <a:xfrm>
              <a:off x="10940062" y="2081104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Знак умножения 57">
              <a:extLst>
                <a:ext uri="{FF2B5EF4-FFF2-40B4-BE49-F238E27FC236}">
                  <a16:creationId xmlns:a16="http://schemas.microsoft.com/office/drawing/2014/main" id="{6CFFC87C-8DDC-4179-9E46-CA140298922B}"/>
                </a:ext>
              </a:extLst>
            </p:cNvPr>
            <p:cNvSpPr/>
            <p:nvPr/>
          </p:nvSpPr>
          <p:spPr>
            <a:xfrm>
              <a:off x="10460640" y="2751499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Знак умножения 58">
              <a:extLst>
                <a:ext uri="{FF2B5EF4-FFF2-40B4-BE49-F238E27FC236}">
                  <a16:creationId xmlns:a16="http://schemas.microsoft.com/office/drawing/2014/main" id="{3968EC26-B05F-482C-81B0-88DF68C43A4C}"/>
                </a:ext>
              </a:extLst>
            </p:cNvPr>
            <p:cNvSpPr/>
            <p:nvPr/>
          </p:nvSpPr>
          <p:spPr>
            <a:xfrm>
              <a:off x="9096952" y="2060791"/>
              <a:ext cx="703378" cy="638174"/>
            </a:xfrm>
            <a:prstGeom prst="mathMultiply">
              <a:avLst/>
            </a:prstGeom>
            <a:solidFill>
              <a:schemeClr val="accent4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37BC01A0-EFBA-4C52-B1D8-2C11EA8A1A59}"/>
              </a:ext>
            </a:extLst>
          </p:cNvPr>
          <p:cNvGrpSpPr/>
          <p:nvPr/>
        </p:nvGrpSpPr>
        <p:grpSpPr>
          <a:xfrm>
            <a:off x="5775382" y="4065583"/>
            <a:ext cx="2844236" cy="1774828"/>
            <a:chOff x="8317232" y="1407022"/>
            <a:chExt cx="3067050" cy="1857375"/>
          </a:xfrm>
        </p:grpSpPr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FC1C5B36-121E-46B3-967D-33E4B58D2702}"/>
                </a:ext>
              </a:extLst>
            </p:cNvPr>
            <p:cNvSpPr/>
            <p:nvPr/>
          </p:nvSpPr>
          <p:spPr>
            <a:xfrm>
              <a:off x="8317232" y="1407022"/>
              <a:ext cx="3067050" cy="18573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Рамка 64">
              <a:extLst>
                <a:ext uri="{FF2B5EF4-FFF2-40B4-BE49-F238E27FC236}">
                  <a16:creationId xmlns:a16="http://schemas.microsoft.com/office/drawing/2014/main" id="{26BC8D02-7E9B-42B9-AF7B-FB77630C7E0D}"/>
                </a:ext>
              </a:extLst>
            </p:cNvPr>
            <p:cNvSpPr/>
            <p:nvPr/>
          </p:nvSpPr>
          <p:spPr>
            <a:xfrm>
              <a:off x="8819980" y="1685925"/>
              <a:ext cx="1260919" cy="1454659"/>
            </a:xfrm>
            <a:prstGeom prst="fram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Группа 65">
              <a:extLst>
                <a:ext uri="{FF2B5EF4-FFF2-40B4-BE49-F238E27FC236}">
                  <a16:creationId xmlns:a16="http://schemas.microsoft.com/office/drawing/2014/main" id="{8232C35D-49BD-4B91-A051-119BD6A10752}"/>
                </a:ext>
              </a:extLst>
            </p:cNvPr>
            <p:cNvGrpSpPr/>
            <p:nvPr/>
          </p:nvGrpSpPr>
          <p:grpSpPr>
            <a:xfrm>
              <a:off x="9199721" y="2035967"/>
              <a:ext cx="511017" cy="881061"/>
              <a:chOff x="7815263" y="2305049"/>
              <a:chExt cx="271461" cy="461963"/>
            </a:xfrm>
          </p:grpSpPr>
          <p:sp>
            <p:nvSpPr>
              <p:cNvPr id="74" name="Равнобедренный треугольник 73">
                <a:extLst>
                  <a:ext uri="{FF2B5EF4-FFF2-40B4-BE49-F238E27FC236}">
                    <a16:creationId xmlns:a16="http://schemas.microsoft.com/office/drawing/2014/main" id="{E21A811B-D837-4B4C-89C2-54EE55C77E0C}"/>
                  </a:ext>
                </a:extLst>
              </p:cNvPr>
              <p:cNvSpPr/>
              <p:nvPr/>
            </p:nvSpPr>
            <p:spPr>
              <a:xfrm>
                <a:off x="7815263" y="2305049"/>
                <a:ext cx="271461" cy="461963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Равнобедренный треугольник 74">
                <a:extLst>
                  <a:ext uri="{FF2B5EF4-FFF2-40B4-BE49-F238E27FC236}">
                    <a16:creationId xmlns:a16="http://schemas.microsoft.com/office/drawing/2014/main" id="{19B77B02-299C-4A90-A451-1A3ED18F0317}"/>
                  </a:ext>
                </a:extLst>
              </p:cNvPr>
              <p:cNvSpPr/>
              <p:nvPr/>
            </p:nvSpPr>
            <p:spPr>
              <a:xfrm>
                <a:off x="7862889" y="2324100"/>
                <a:ext cx="172035" cy="276225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Равнобедренный треугольник 75">
                <a:extLst>
                  <a:ext uri="{FF2B5EF4-FFF2-40B4-BE49-F238E27FC236}">
                    <a16:creationId xmlns:a16="http://schemas.microsoft.com/office/drawing/2014/main" id="{9A7841CB-2054-4520-A229-B71F9621EAA7}"/>
                  </a:ext>
                </a:extLst>
              </p:cNvPr>
              <p:cNvSpPr/>
              <p:nvPr/>
            </p:nvSpPr>
            <p:spPr>
              <a:xfrm>
                <a:off x="7887892" y="2305050"/>
                <a:ext cx="126448" cy="214637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Знак умножения 66">
              <a:extLst>
                <a:ext uri="{FF2B5EF4-FFF2-40B4-BE49-F238E27FC236}">
                  <a16:creationId xmlns:a16="http://schemas.microsoft.com/office/drawing/2014/main" id="{6A9869D8-964A-43CF-8945-AAC5B4ACB565}"/>
                </a:ext>
              </a:extLst>
            </p:cNvPr>
            <p:cNvSpPr/>
            <p:nvPr/>
          </p:nvSpPr>
          <p:spPr>
            <a:xfrm>
              <a:off x="9285509" y="1912757"/>
              <a:ext cx="323850" cy="319087"/>
            </a:xfrm>
            <a:prstGeom prst="mathMultiply">
              <a:avLst/>
            </a:prstGeom>
            <a:solidFill>
              <a:schemeClr val="accent4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Знак умножения 67">
              <a:extLst>
                <a:ext uri="{FF2B5EF4-FFF2-40B4-BE49-F238E27FC236}">
                  <a16:creationId xmlns:a16="http://schemas.microsoft.com/office/drawing/2014/main" id="{D1349FE2-B531-465A-97A9-AAE706A5CBBC}"/>
                </a:ext>
              </a:extLst>
            </p:cNvPr>
            <p:cNvSpPr/>
            <p:nvPr/>
          </p:nvSpPr>
          <p:spPr>
            <a:xfrm>
              <a:off x="8369215" y="1697829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Знак умножения 68">
              <a:extLst>
                <a:ext uri="{FF2B5EF4-FFF2-40B4-BE49-F238E27FC236}">
                  <a16:creationId xmlns:a16="http://schemas.microsoft.com/office/drawing/2014/main" id="{917F96C0-3935-49ED-8FF1-8A7B0C1F5E5B}"/>
                </a:ext>
              </a:extLst>
            </p:cNvPr>
            <p:cNvSpPr/>
            <p:nvPr/>
          </p:nvSpPr>
          <p:spPr>
            <a:xfrm>
              <a:off x="10334730" y="1685924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Знак умножения 69">
              <a:extLst>
                <a:ext uri="{FF2B5EF4-FFF2-40B4-BE49-F238E27FC236}">
                  <a16:creationId xmlns:a16="http://schemas.microsoft.com/office/drawing/2014/main" id="{46059C02-E96C-45A3-980E-7C66F13AA732}"/>
                </a:ext>
              </a:extLst>
            </p:cNvPr>
            <p:cNvSpPr/>
            <p:nvPr/>
          </p:nvSpPr>
          <p:spPr>
            <a:xfrm>
              <a:off x="10940062" y="2081104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Знак умножения 70">
              <a:extLst>
                <a:ext uri="{FF2B5EF4-FFF2-40B4-BE49-F238E27FC236}">
                  <a16:creationId xmlns:a16="http://schemas.microsoft.com/office/drawing/2014/main" id="{7282EF44-5E0C-4446-95EE-39FA41E3F0A6}"/>
                </a:ext>
              </a:extLst>
            </p:cNvPr>
            <p:cNvSpPr/>
            <p:nvPr/>
          </p:nvSpPr>
          <p:spPr>
            <a:xfrm>
              <a:off x="9037796" y="2763439"/>
              <a:ext cx="323850" cy="319087"/>
            </a:xfrm>
            <a:prstGeom prst="mathMultiply">
              <a:avLst/>
            </a:prstGeom>
            <a:solidFill>
              <a:schemeClr val="accent4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Знак умножения 71">
              <a:extLst>
                <a:ext uri="{FF2B5EF4-FFF2-40B4-BE49-F238E27FC236}">
                  <a16:creationId xmlns:a16="http://schemas.microsoft.com/office/drawing/2014/main" id="{3EB130EF-B542-4773-ACDA-42ECF31C149C}"/>
                </a:ext>
              </a:extLst>
            </p:cNvPr>
            <p:cNvSpPr/>
            <p:nvPr/>
          </p:nvSpPr>
          <p:spPr>
            <a:xfrm>
              <a:off x="10460640" y="2751499"/>
              <a:ext cx="323850" cy="319087"/>
            </a:xfrm>
            <a:prstGeom prst="mathMultiply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Знак умножения 72">
              <a:extLst>
                <a:ext uri="{FF2B5EF4-FFF2-40B4-BE49-F238E27FC236}">
                  <a16:creationId xmlns:a16="http://schemas.microsoft.com/office/drawing/2014/main" id="{88297824-7104-4A2B-8779-10F23D229142}"/>
                </a:ext>
              </a:extLst>
            </p:cNvPr>
            <p:cNvSpPr/>
            <p:nvPr/>
          </p:nvSpPr>
          <p:spPr>
            <a:xfrm>
              <a:off x="9469998" y="2432412"/>
              <a:ext cx="323850" cy="319087"/>
            </a:xfrm>
            <a:prstGeom prst="mathMultiply">
              <a:avLst/>
            </a:prstGeom>
            <a:solidFill>
              <a:schemeClr val="accent4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1E296F2D-177A-4513-B5C6-9FFBB27A768E}"/>
              </a:ext>
            </a:extLst>
          </p:cNvPr>
          <p:cNvSpPr/>
          <p:nvPr/>
        </p:nvSpPr>
        <p:spPr>
          <a:xfrm>
            <a:off x="7144725" y="3563116"/>
            <a:ext cx="3030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feature and object detections</a:t>
            </a:r>
            <a:endParaRPr lang="en-US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43DBEC1F-DD95-46BB-91D1-1BEE7910AE61}"/>
              </a:ext>
            </a:extLst>
          </p:cNvPr>
          <p:cNvSpPr/>
          <p:nvPr/>
        </p:nvSpPr>
        <p:spPr>
          <a:xfrm>
            <a:off x="9603312" y="5868683"/>
            <a:ext cx="1494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Our approach</a:t>
            </a:r>
            <a:endParaRPr lang="en-US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B07A0CD5-2486-44C8-90BE-9319F8598548}"/>
              </a:ext>
            </a:extLst>
          </p:cNvPr>
          <p:cNvSpPr/>
          <p:nvPr/>
        </p:nvSpPr>
        <p:spPr>
          <a:xfrm>
            <a:off x="6449416" y="5867647"/>
            <a:ext cx="1665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Semantic 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91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688923" cy="641350"/>
          </a:xfrm>
        </p:spPr>
        <p:txBody>
          <a:bodyPr>
            <a:normAutofit/>
          </a:bodyPr>
          <a:lstStyle/>
          <a:p>
            <a:r>
              <a:rPr lang="en-US" sz="3600" dirty="0"/>
              <a:t>Cone Tracking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169" y="1342167"/>
            <a:ext cx="5607370" cy="2793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Inspired by the success of ROVIO we decided to implement cone tracking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Worked good in most cases but sometimes tracking was lost due to fast motion, especially near the edges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BFC6E-2B70-4095-9723-4BC5B10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4" name="Рисунок 3" descr="Изображение выглядит как дорога, сцена&#10;&#10;Автоматически созданное описание">
            <a:hlinkClick r:id="rId4" action="ppaction://hlinkfile"/>
            <a:extLst>
              <a:ext uri="{FF2B5EF4-FFF2-40B4-BE49-F238E27FC236}">
                <a16:creationId xmlns:a16="http://schemas.microsoft.com/office/drawing/2014/main" id="{810844AF-DE1D-4ACB-9F37-177415A1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558" y="2386834"/>
            <a:ext cx="5146274" cy="289477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CE6D0F2-EE1C-40B2-8A03-13EE1D758A80}"/>
              </a:ext>
            </a:extLst>
          </p:cNvPr>
          <p:cNvSpPr/>
          <p:nvPr/>
        </p:nvSpPr>
        <p:spPr>
          <a:xfrm>
            <a:off x="8032860" y="5281613"/>
            <a:ext cx="1975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KLT object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0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FD4B687-0FC5-45DE-8C58-E12ED4DC9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710" y="1539506"/>
            <a:ext cx="7658181" cy="641350"/>
          </a:xfrm>
        </p:spPr>
        <p:txBody>
          <a:bodyPr>
            <a:noAutofit/>
          </a:bodyPr>
          <a:lstStyle/>
          <a:p>
            <a:r>
              <a:rPr lang="en-US" b="1" dirty="0"/>
              <a:t>Conclusions and Future work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7FDE87-1940-4C41-9F27-EFB6D9E51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3991312" cy="3978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We developed several crucial algorithms with emphasis on high accuracy and performance</a:t>
            </a:r>
          </a:p>
          <a:p>
            <a:pPr>
              <a:lnSpc>
                <a:spcPct val="100000"/>
              </a:lnSpc>
            </a:pPr>
            <a:r>
              <a:rPr lang="en-GB" dirty="0"/>
              <a:t>A lot of work to be done to achieve final working solution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E6B1FC-4626-4199-A7AF-9FE577131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6ECBC360-EE89-42FC-9916-DD2F813A6A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0485" b="20089"/>
          <a:stretch/>
        </p:blipFill>
        <p:spPr>
          <a:xfrm>
            <a:off x="8693949" y="2730922"/>
            <a:ext cx="2911141" cy="1946223"/>
          </a:xfrm>
          <a:prstGeom prst="rect">
            <a:avLst/>
          </a:prstGeom>
        </p:spPr>
      </p:pic>
      <p:pic>
        <p:nvPicPr>
          <p:cNvPr id="6" name="Рисунок 5" descr="Изображение выглядит как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31BA0A6C-5DD6-433E-831F-5FDC6FDCD0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t="25103" r="49967" b="25139"/>
          <a:stretch/>
        </p:blipFill>
        <p:spPr>
          <a:xfrm>
            <a:off x="5009196" y="2730922"/>
            <a:ext cx="3476835" cy="1946223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4AED71-360F-4C2D-910D-DF8CEF05C3A9}"/>
              </a:ext>
            </a:extLst>
          </p:cNvPr>
          <p:cNvSpPr/>
          <p:nvPr/>
        </p:nvSpPr>
        <p:spPr>
          <a:xfrm>
            <a:off x="6127892" y="4730162"/>
            <a:ext cx="123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AMZ demo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2051BF-2151-4408-A695-C51BABFE74AE}"/>
              </a:ext>
            </a:extLst>
          </p:cNvPr>
          <p:cNvSpPr/>
          <p:nvPr/>
        </p:nvSpPr>
        <p:spPr>
          <a:xfrm>
            <a:off x="8707211" y="4730162"/>
            <a:ext cx="2943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reconstructed track and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8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482695" cy="641350"/>
          </a:xfrm>
        </p:spPr>
        <p:txBody>
          <a:bodyPr>
            <a:no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2516D-5F28-4020-BD06-345B7AC20071}"/>
              </a:ext>
            </a:extLst>
          </p:cNvPr>
          <p:cNvSpPr txBox="1"/>
          <p:nvPr/>
        </p:nvSpPr>
        <p:spPr>
          <a:xfrm>
            <a:off x="598168" y="1342167"/>
            <a:ext cx="11465245" cy="419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LIDAR SLAM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cone detection algorithm is fast and robust but needs some refinement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existing SLAM algorithms performed poorly, custom solution is needed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Visual Cone Detection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our fine-tuned network achieved better accuracy compared to the competition (subjectively)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believe the network can be further improved with synthetic data and extended with depth 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Visual SLAM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SERVO was more robust on provided data but needs to be tested on our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algorithm for cone tracking (which would benefit from depth from the network and IMU)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2B58B8-5DE0-440A-B3E0-E19053F16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688923" cy="641350"/>
          </a:xfrm>
        </p:spPr>
        <p:txBody>
          <a:bodyPr>
            <a:normAutofit/>
          </a:bodyPr>
          <a:lstStyle/>
          <a:p>
            <a:r>
              <a:rPr lang="en-US" sz="3600" dirty="0"/>
              <a:t>Presentation Outline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169" y="1342167"/>
            <a:ext cx="5680712" cy="390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Introduction and Prior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Our Setup and System Considerations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LIDAR Perception and LIDAR SLAM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Visual Cone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Visual SLAM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Building Cone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and Future Work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BFC6E-2B70-4095-9723-4BC5B10E7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482695" cy="641350"/>
          </a:xfrm>
        </p:spPr>
        <p:txBody>
          <a:bodyPr>
            <a:noAutofit/>
          </a:bodyPr>
          <a:lstStyle/>
          <a:p>
            <a:r>
              <a:rPr lang="en-US" sz="3600" dirty="0"/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2516D-5F28-4020-BD06-345B7AC20071}"/>
              </a:ext>
            </a:extLst>
          </p:cNvPr>
          <p:cNvSpPr txBox="1"/>
          <p:nvPr/>
        </p:nvSpPr>
        <p:spPr>
          <a:xfrm>
            <a:off x="598168" y="1342167"/>
            <a:ext cx="11340049" cy="473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and Equipment Availability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LIDAR should be placed better (higher) and calibrated with camera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 for a calibrated stereo rig with IMU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Better Cone Detection Dataset and Network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AirSim</a:t>
            </a:r>
            <a:r>
              <a:rPr lang="en-US" dirty="0"/>
              <a:t>: diverse and accurate data, depth prediction and modify the network accordingly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depth and IMU information to improve tracking (similarly to ROVIO)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Integrating the Pipelines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Option A: Finish our work, Implement Kalman Filter and </a:t>
            </a:r>
            <a:r>
              <a:rPr lang="en-US" dirty="0" err="1"/>
              <a:t>FastSLAM</a:t>
            </a:r>
            <a:r>
              <a:rPr lang="en-US" dirty="0"/>
              <a:t>/g2o-based similarly to AMZ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Option B: Develop robust fusion of LIDAR and camera data and use single custom SLAM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2B58B8-5DE0-440A-B3E0-E19053F16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4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988" y="1084478"/>
            <a:ext cx="11446689" cy="492407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Miguel I. </a:t>
            </a:r>
            <a:r>
              <a:rPr lang="en-US" sz="1800" dirty="0" err="1">
                <a:solidFill>
                  <a:schemeClr val="tx1"/>
                </a:solidFill>
              </a:rPr>
              <a:t>Valls</a:t>
            </a:r>
            <a:r>
              <a:rPr lang="en-US" sz="1800" dirty="0">
                <a:solidFill>
                  <a:schemeClr val="tx1"/>
                </a:solidFill>
              </a:rPr>
              <a:t>, Hubertus F.C. </a:t>
            </a:r>
            <a:r>
              <a:rPr lang="en-US" sz="1800" dirty="0" err="1">
                <a:solidFill>
                  <a:schemeClr val="tx1"/>
                </a:solidFill>
              </a:rPr>
              <a:t>Hendrikx</a:t>
            </a:r>
            <a:r>
              <a:rPr lang="en-US" sz="1800" dirty="0">
                <a:solidFill>
                  <a:schemeClr val="tx1"/>
                </a:solidFill>
              </a:rPr>
              <a:t> , Victor J.F. </a:t>
            </a:r>
            <a:r>
              <a:rPr lang="en-US" sz="1800" dirty="0" err="1">
                <a:solidFill>
                  <a:schemeClr val="tx1"/>
                </a:solidFill>
              </a:rPr>
              <a:t>Reijgwart</a:t>
            </a:r>
            <a:r>
              <a:rPr lang="en-US" sz="1800" dirty="0">
                <a:solidFill>
                  <a:schemeClr val="tx1"/>
                </a:solidFill>
              </a:rPr>
              <a:t>, Fabio V. Meier, </a:t>
            </a:r>
            <a:r>
              <a:rPr lang="en-US" sz="1800" dirty="0" err="1">
                <a:solidFill>
                  <a:schemeClr val="tx1"/>
                </a:solidFill>
              </a:rPr>
              <a:t>Inkyu</a:t>
            </a:r>
            <a:r>
              <a:rPr lang="en-US" sz="1800" dirty="0">
                <a:solidFill>
                  <a:schemeClr val="tx1"/>
                </a:solidFill>
              </a:rPr>
              <a:t> Sa, Renaud </a:t>
            </a:r>
            <a:r>
              <a:rPr lang="en-US" sz="1800" dirty="0" err="1">
                <a:solidFill>
                  <a:schemeClr val="tx1"/>
                </a:solidFill>
              </a:rPr>
              <a:t>Dube</a:t>
            </a:r>
            <a:r>
              <a:rPr lang="en-US" sz="1800" dirty="0">
                <a:solidFill>
                  <a:schemeClr val="tx1"/>
                </a:solidFill>
              </a:rPr>
              <a:t>, Abel </a:t>
            </a:r>
            <a:r>
              <a:rPr lang="en-US" sz="1800" dirty="0" err="1">
                <a:solidFill>
                  <a:schemeClr val="tx1"/>
                </a:solidFill>
              </a:rPr>
              <a:t>Gawel</a:t>
            </a:r>
            <a:r>
              <a:rPr lang="en-US" sz="1800" dirty="0">
                <a:solidFill>
                  <a:schemeClr val="tx1"/>
                </a:solidFill>
              </a:rPr>
              <a:t>, Mathias B ´ </a:t>
            </a:r>
            <a:r>
              <a:rPr lang="en-US" sz="1800" dirty="0" err="1">
                <a:solidFill>
                  <a:schemeClr val="tx1"/>
                </a:solidFill>
              </a:rPr>
              <a:t>urki</a:t>
            </a:r>
            <a:r>
              <a:rPr lang="en-US" sz="1800" dirty="0">
                <a:solidFill>
                  <a:schemeClr val="tx1"/>
                </a:solidFill>
              </a:rPr>
              <a:t>, and Roland </a:t>
            </a:r>
            <a:r>
              <a:rPr lang="en-US" sz="1800" dirty="0" err="1">
                <a:solidFill>
                  <a:schemeClr val="tx1"/>
                </a:solidFill>
              </a:rPr>
              <a:t>Siegwart</a:t>
            </a:r>
            <a:r>
              <a:rPr lang="en-US" sz="1800" dirty="0">
                <a:solidFill>
                  <a:schemeClr val="tx1"/>
                </a:solidFill>
              </a:rPr>
              <a:t>. “Design of an Autonomous Racecar: Perception, State Estimation and System Integration” International Conference on Robotics and Automation (2018)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Nikhil </a:t>
            </a:r>
            <a:r>
              <a:rPr lang="en-US" sz="1800" dirty="0" err="1">
                <a:solidFill>
                  <a:schemeClr val="tx1"/>
                </a:solidFill>
              </a:rPr>
              <a:t>Bharadwaj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Gosala</a:t>
            </a:r>
            <a:r>
              <a:rPr lang="en-US" sz="1800" dirty="0">
                <a:solidFill>
                  <a:schemeClr val="tx1"/>
                </a:solidFill>
              </a:rPr>
              <a:t>, Andreas </a:t>
            </a:r>
            <a:r>
              <a:rPr lang="en-US" sz="1800" dirty="0" err="1">
                <a:solidFill>
                  <a:schemeClr val="tx1"/>
                </a:solidFill>
              </a:rPr>
              <a:t>Bühler</a:t>
            </a:r>
            <a:r>
              <a:rPr lang="en-US" sz="1800" dirty="0">
                <a:solidFill>
                  <a:schemeClr val="tx1"/>
                </a:solidFill>
              </a:rPr>
              <a:t>, Manish </a:t>
            </a:r>
            <a:r>
              <a:rPr lang="en-US" sz="1800" dirty="0" err="1">
                <a:solidFill>
                  <a:schemeClr val="tx1"/>
                </a:solidFill>
              </a:rPr>
              <a:t>Prajapat</a:t>
            </a:r>
            <a:r>
              <a:rPr lang="en-US" sz="1800" dirty="0">
                <a:solidFill>
                  <a:schemeClr val="tx1"/>
                </a:solidFill>
              </a:rPr>
              <a:t>, </a:t>
            </a:r>
            <a:r>
              <a:rPr lang="en-US" sz="1800" dirty="0" err="1">
                <a:solidFill>
                  <a:schemeClr val="tx1"/>
                </a:solidFill>
              </a:rPr>
              <a:t>Claas</a:t>
            </a:r>
            <a:r>
              <a:rPr lang="en-US" sz="1800" dirty="0">
                <a:solidFill>
                  <a:schemeClr val="tx1"/>
                </a:solidFill>
              </a:rPr>
              <a:t> Ehmke, </a:t>
            </a:r>
            <a:r>
              <a:rPr lang="en-US" sz="1800" dirty="0" err="1">
                <a:solidFill>
                  <a:schemeClr val="tx1"/>
                </a:solidFill>
              </a:rPr>
              <a:t>Mehak</a:t>
            </a:r>
            <a:r>
              <a:rPr lang="en-US" sz="1800" dirty="0">
                <a:solidFill>
                  <a:schemeClr val="tx1"/>
                </a:solidFill>
              </a:rPr>
              <a:t> Gupta, </a:t>
            </a:r>
            <a:r>
              <a:rPr lang="en-US" sz="1800" dirty="0" err="1">
                <a:solidFill>
                  <a:schemeClr val="tx1"/>
                </a:solidFill>
              </a:rPr>
              <a:t>Ramya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Sivanesan</a:t>
            </a:r>
            <a:r>
              <a:rPr lang="en-US" sz="1800" dirty="0">
                <a:solidFill>
                  <a:schemeClr val="tx1"/>
                </a:solidFill>
              </a:rPr>
              <a:t>, Abel </a:t>
            </a:r>
            <a:r>
              <a:rPr lang="en-US" sz="1800" dirty="0" err="1">
                <a:solidFill>
                  <a:schemeClr val="tx1"/>
                </a:solidFill>
              </a:rPr>
              <a:t>Gawel</a:t>
            </a:r>
            <a:r>
              <a:rPr lang="en-US" sz="1800" dirty="0">
                <a:solidFill>
                  <a:schemeClr val="tx1"/>
                </a:solidFill>
              </a:rPr>
              <a:t>, Mark Pfeiffer, Mathias </a:t>
            </a:r>
            <a:r>
              <a:rPr lang="en-US" sz="1800" dirty="0" err="1">
                <a:solidFill>
                  <a:schemeClr val="tx1"/>
                </a:solidFill>
              </a:rPr>
              <a:t>Bürki</a:t>
            </a:r>
            <a:r>
              <a:rPr lang="en-US" sz="1800" dirty="0">
                <a:solidFill>
                  <a:schemeClr val="tx1"/>
                </a:solidFill>
              </a:rPr>
              <a:t>, </a:t>
            </a:r>
            <a:r>
              <a:rPr lang="en-US" sz="1800" dirty="0" err="1">
                <a:solidFill>
                  <a:schemeClr val="tx1"/>
                </a:solidFill>
              </a:rPr>
              <a:t>Inkyu</a:t>
            </a:r>
            <a:r>
              <a:rPr lang="en-US" sz="1800" dirty="0">
                <a:solidFill>
                  <a:schemeClr val="tx1"/>
                </a:solidFill>
              </a:rPr>
              <a:t> Sa, Renaud </a:t>
            </a:r>
            <a:r>
              <a:rPr lang="en-US" sz="1800" dirty="0" err="1">
                <a:solidFill>
                  <a:schemeClr val="tx1"/>
                </a:solidFill>
              </a:rPr>
              <a:t>Dubé</a:t>
            </a:r>
            <a:r>
              <a:rPr lang="en-US" sz="1800" dirty="0">
                <a:solidFill>
                  <a:schemeClr val="tx1"/>
                </a:solidFill>
              </a:rPr>
              <a:t>, Roland </a:t>
            </a:r>
            <a:r>
              <a:rPr lang="en-US" sz="1800" dirty="0" err="1">
                <a:solidFill>
                  <a:schemeClr val="tx1"/>
                </a:solidFill>
              </a:rPr>
              <a:t>Siegwart</a:t>
            </a:r>
            <a:r>
              <a:rPr lang="en-US" sz="1800" dirty="0">
                <a:solidFill>
                  <a:schemeClr val="tx1"/>
                </a:solidFill>
              </a:rPr>
              <a:t>. “Redundant Perception and State Estimation for Reliable Autonomous Racing”.  International Conference on Robotics and Automation (2019)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Raul Mur-</a:t>
            </a:r>
            <a:r>
              <a:rPr lang="en-US" sz="1800" dirty="0" err="1">
                <a:solidFill>
                  <a:schemeClr val="tx1"/>
                </a:solidFill>
              </a:rPr>
              <a:t>Artal</a:t>
            </a:r>
            <a:r>
              <a:rPr lang="en-US" sz="1800" dirty="0">
                <a:solidFill>
                  <a:schemeClr val="tx1"/>
                </a:solidFill>
              </a:rPr>
              <a:t> and Juan D. </a:t>
            </a:r>
            <a:r>
              <a:rPr lang="en-US" sz="1800" dirty="0" err="1">
                <a:solidFill>
                  <a:schemeClr val="tx1"/>
                </a:solidFill>
              </a:rPr>
              <a:t>Tardos</a:t>
            </a:r>
            <a:r>
              <a:rPr lang="en-US" sz="1800" dirty="0">
                <a:solidFill>
                  <a:schemeClr val="tx1"/>
                </a:solidFill>
              </a:rPr>
              <a:t>. “ORB-SLAM2: an Open-Source SLAM System for Monocular, Stereo and RGB-D Cameras” IEEE Transactions on Robotics (2017)</a:t>
            </a:r>
          </a:p>
          <a:p>
            <a:pPr>
              <a:buFont typeface="Arial" panose="020B0604020202020204" pitchFamily="34" charset="0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Joseph </a:t>
            </a:r>
            <a:r>
              <a:rPr lang="en-US" sz="1800" dirty="0" err="1">
                <a:solidFill>
                  <a:schemeClr val="tx1"/>
                </a:solidFill>
              </a:rPr>
              <a:t>Redmon</a:t>
            </a:r>
            <a:r>
              <a:rPr lang="en-US" sz="1800" dirty="0">
                <a:solidFill>
                  <a:schemeClr val="tx1"/>
                </a:solidFill>
              </a:rPr>
              <a:t>, Ali </a:t>
            </a:r>
            <a:r>
              <a:rPr lang="en-US" sz="1800" dirty="0" err="1">
                <a:solidFill>
                  <a:schemeClr val="tx1"/>
                </a:solidFill>
              </a:rPr>
              <a:t>Farhadi</a:t>
            </a:r>
            <a:r>
              <a:rPr lang="en-US" sz="1800" dirty="0">
                <a:solidFill>
                  <a:schemeClr val="tx1"/>
                </a:solidFill>
              </a:rPr>
              <a:t> . “YOLOv3: An Incremental Improvement”. </a:t>
            </a:r>
            <a:r>
              <a:rPr lang="en-US" sz="1800" dirty="0"/>
              <a:t>Computer Vision and Pattern Recognition (2018)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18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2"/>
          </p:nvPr>
        </p:nvSpPr>
        <p:spPr>
          <a:xfrm>
            <a:off x="601834" y="1340644"/>
            <a:ext cx="6722450" cy="33861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ea typeface="Brush Script Std" charset="0"/>
                <a:cs typeface="Brush Script Std" charset="0"/>
              </a:rPr>
              <a:t>Questions?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A43C81-9159-4C35-A4FD-6EFC61AB8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E55928-B3EE-4393-8DA5-822FFE59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787" y="2302882"/>
            <a:ext cx="7761675" cy="3176742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7AA8374-3156-4E27-82D4-A21E636D7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482695" cy="641350"/>
          </a:xfrm>
        </p:spPr>
        <p:txBody>
          <a:bodyPr>
            <a:noAutofit/>
          </a:bodyPr>
          <a:lstStyle/>
          <a:p>
            <a:r>
              <a:rPr lang="en-US" sz="36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8282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FD4B687-0FC5-45DE-8C58-E12ED4DC9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Project overview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7FDE87-1940-4C41-9F27-EFB6D9E51A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Formula Student</a:t>
            </a:r>
            <a:r>
              <a:rPr lang="en-US" dirty="0"/>
              <a:t> is a student engineering competition where student teams from around the world design, build, test, and race a small-scale formula style racing car. In 2017 Driverless competition was added.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u="sng" dirty="0"/>
              <a:t>Our contribution to the team: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Reconstruct the race track and estimate the vehicle</a:t>
            </a:r>
            <a:r>
              <a:rPr lang="he-IL" dirty="0"/>
              <a:t> </a:t>
            </a:r>
            <a:r>
              <a:rPr lang="en-US" dirty="0"/>
              <a:t>position on the map while driving (SLAM)</a:t>
            </a:r>
            <a:r>
              <a:rPr lang="en-US" dirty="0">
                <a:solidFill>
                  <a:srgbClr val="002060"/>
                </a:solidFill>
              </a:rPr>
              <a:t> </a:t>
            </a:r>
            <a:br>
              <a:rPr lang="en-GB" dirty="0">
                <a:latin typeface="+mn-lt"/>
              </a:rPr>
            </a:br>
            <a:br>
              <a:rPr lang="en-GB" dirty="0">
                <a:latin typeface="+mn-lt"/>
              </a:rPr>
            </a:br>
            <a:br>
              <a:rPr lang="en-GB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E6B1FC-4626-4199-A7AF-9FE577131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4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688923" cy="641350"/>
          </a:xfrm>
        </p:spPr>
        <p:txBody>
          <a:bodyPr>
            <a:normAutofit/>
          </a:bodyPr>
          <a:lstStyle/>
          <a:p>
            <a:r>
              <a:rPr lang="en-US" sz="3600" dirty="0"/>
              <a:t>Project Goal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168" y="1342167"/>
            <a:ext cx="11340049" cy="3226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Mapping is crucial to achieve high speed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During the first loop environment map is built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Allows to significantly improve speed by planning beforehand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Main challenges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algorithm must run in real time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SLAM should be robust to fast motions and tracking failures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Sunlight, uneven road conditions, missing cones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BFC6E-2B70-4095-9723-4BC5B10E7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6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FD4B687-0FC5-45DE-8C58-E12ED4DC9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710" y="1539506"/>
            <a:ext cx="7658181" cy="641350"/>
          </a:xfrm>
        </p:spPr>
        <p:txBody>
          <a:bodyPr>
            <a:noAutofit/>
          </a:bodyPr>
          <a:lstStyle/>
          <a:p>
            <a:r>
              <a:rPr lang="en-US" b="1" dirty="0"/>
              <a:t>Background and Prior Work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7FDE87-1940-4C41-9F27-EFB6D9E51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4435202" cy="3978275"/>
          </a:xfrm>
        </p:spPr>
        <p:txBody>
          <a:bodyPr/>
          <a:lstStyle/>
          <a:p>
            <a:r>
              <a:rPr lang="en-GB" dirty="0"/>
              <a:t>AMZ Driverless</a:t>
            </a:r>
          </a:p>
          <a:p>
            <a:pPr>
              <a:lnSpc>
                <a:spcPct val="100000"/>
              </a:lnSpc>
            </a:pPr>
            <a:r>
              <a:rPr lang="en-GB" dirty="0"/>
              <a:t>Two SLAM pipelines:</a:t>
            </a:r>
            <a:br>
              <a:rPr lang="en-GB" dirty="0"/>
            </a:br>
            <a:r>
              <a:rPr lang="en-GB" sz="1800" dirty="0"/>
              <a:t>- visual SLAM (+cones)</a:t>
            </a:r>
            <a:br>
              <a:rPr lang="en-GB" sz="1800" dirty="0"/>
            </a:br>
            <a:r>
              <a:rPr lang="en-GB" sz="1800" dirty="0"/>
              <a:t>- LIDAR SLAM (cones only)</a:t>
            </a:r>
          </a:p>
          <a:p>
            <a:pPr>
              <a:lnSpc>
                <a:spcPct val="100000"/>
              </a:lnSpc>
            </a:pPr>
            <a:r>
              <a:rPr lang="en-GB" dirty="0"/>
              <a:t>Fused by Kalman Filter</a:t>
            </a:r>
          </a:p>
          <a:p>
            <a:pPr>
              <a:lnSpc>
                <a:spcPct val="100000"/>
              </a:lnSpc>
            </a:pPr>
            <a:r>
              <a:rPr lang="en-GB" dirty="0"/>
              <a:t>Effective path planning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E6B1FC-4626-4199-A7AF-9FE577131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076782-E551-413C-8829-3AC07823A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101" y="2560639"/>
            <a:ext cx="6491288" cy="357914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62C0EB3-F5B5-4837-87A9-3AF91C9B82FB}"/>
              </a:ext>
            </a:extLst>
          </p:cNvPr>
          <p:cNvSpPr/>
          <p:nvPr/>
        </p:nvSpPr>
        <p:spPr>
          <a:xfrm>
            <a:off x="7226986" y="6150236"/>
            <a:ext cx="2454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AMZ Driverless pipeline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731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482695" cy="641350"/>
          </a:xfrm>
        </p:spPr>
        <p:txBody>
          <a:bodyPr>
            <a:noAutofit/>
          </a:bodyPr>
          <a:lstStyle/>
          <a:p>
            <a:r>
              <a:rPr lang="en-US" sz="3600" dirty="0"/>
              <a:t>System Overview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6E5853B3-01DF-44AB-B06B-CC42A28F101A}"/>
              </a:ext>
            </a:extLst>
          </p:cNvPr>
          <p:cNvSpPr/>
          <p:nvPr/>
        </p:nvSpPr>
        <p:spPr>
          <a:xfrm>
            <a:off x="821511" y="1406770"/>
            <a:ext cx="4735228" cy="20867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AFE12B65-C3B1-443E-A5BE-8B47491DF9EB}"/>
              </a:ext>
            </a:extLst>
          </p:cNvPr>
          <p:cNvSpPr/>
          <p:nvPr/>
        </p:nvSpPr>
        <p:spPr>
          <a:xfrm>
            <a:off x="989227" y="2450124"/>
            <a:ext cx="1297210" cy="84352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IMU</a:t>
            </a:r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0B63596B-4924-44B2-93A8-F8A139A09B90}"/>
              </a:ext>
            </a:extLst>
          </p:cNvPr>
          <p:cNvSpPr/>
          <p:nvPr/>
        </p:nvSpPr>
        <p:spPr>
          <a:xfrm rot="16200000">
            <a:off x="1526667" y="2210846"/>
            <a:ext cx="163548" cy="206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1D4380A-53F5-4C16-AC4C-6412CCFE3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C4A8E620-9FDE-4D40-8B06-6970FAB3A066}"/>
              </a:ext>
            </a:extLst>
          </p:cNvPr>
          <p:cNvSpPr/>
          <p:nvPr/>
        </p:nvSpPr>
        <p:spPr>
          <a:xfrm>
            <a:off x="989227" y="1609402"/>
            <a:ext cx="1297210" cy="583659"/>
          </a:xfrm>
          <a:prstGeom prst="roundRect">
            <a:avLst/>
          </a:prstGeom>
          <a:solidFill>
            <a:schemeClr val="accent1"/>
          </a:solidFill>
          <a:ln w="571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Visual Cone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Detection</a:t>
            </a:r>
          </a:p>
        </p:txBody>
      </p:sp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E4469EDC-9A84-412A-AE85-6D81F4164923}"/>
              </a:ext>
            </a:extLst>
          </p:cNvPr>
          <p:cNvSpPr/>
          <p:nvPr/>
        </p:nvSpPr>
        <p:spPr>
          <a:xfrm>
            <a:off x="2405613" y="1797447"/>
            <a:ext cx="226885" cy="207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Стрелка: вправо 43">
            <a:extLst>
              <a:ext uri="{FF2B5EF4-FFF2-40B4-BE49-F238E27FC236}">
                <a16:creationId xmlns:a16="http://schemas.microsoft.com/office/drawing/2014/main" id="{C8942AB3-1F8D-4F18-850A-59F8B59608BD}"/>
              </a:ext>
            </a:extLst>
          </p:cNvPr>
          <p:cNvSpPr/>
          <p:nvPr/>
        </p:nvSpPr>
        <p:spPr>
          <a:xfrm>
            <a:off x="2405613" y="2768104"/>
            <a:ext cx="226885" cy="207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183B6968-34B5-4C78-9C99-74F3122E679D}"/>
              </a:ext>
            </a:extLst>
          </p:cNvPr>
          <p:cNvSpPr/>
          <p:nvPr/>
        </p:nvSpPr>
        <p:spPr>
          <a:xfrm>
            <a:off x="821511" y="3623590"/>
            <a:ext cx="4735228" cy="20867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82D375A5-4BD1-457D-B2ED-2B45EA779142}"/>
              </a:ext>
            </a:extLst>
          </p:cNvPr>
          <p:cNvSpPr/>
          <p:nvPr/>
        </p:nvSpPr>
        <p:spPr>
          <a:xfrm>
            <a:off x="959836" y="4166031"/>
            <a:ext cx="1297210" cy="84352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LIDAR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IMU</a:t>
            </a:r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B1558710-E8F2-4F53-8CF9-EFE48C643C42}"/>
              </a:ext>
            </a:extLst>
          </p:cNvPr>
          <p:cNvSpPr/>
          <p:nvPr/>
        </p:nvSpPr>
        <p:spPr>
          <a:xfrm>
            <a:off x="2770156" y="3815771"/>
            <a:ext cx="976263" cy="1702058"/>
          </a:xfrm>
          <a:prstGeom prst="roundRect">
            <a:avLst/>
          </a:prstGeom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Point-Cloud</a:t>
            </a:r>
            <a:br>
              <a:rPr lang="en-US" sz="1200" dirty="0"/>
            </a:br>
            <a:r>
              <a:rPr lang="en-US" sz="1200" dirty="0"/>
              <a:t>Cone </a:t>
            </a:r>
          </a:p>
          <a:p>
            <a:pPr algn="ctr"/>
            <a:r>
              <a:rPr lang="en-US" sz="1200" dirty="0"/>
              <a:t>Detection</a:t>
            </a:r>
          </a:p>
        </p:txBody>
      </p:sp>
      <p:sp>
        <p:nvSpPr>
          <p:cNvPr id="49" name="Стрелка: вправо 48">
            <a:extLst>
              <a:ext uri="{FF2B5EF4-FFF2-40B4-BE49-F238E27FC236}">
                <a16:creationId xmlns:a16="http://schemas.microsoft.com/office/drawing/2014/main" id="{B8244CE4-BC71-4B29-A031-13FB5197D335}"/>
              </a:ext>
            </a:extLst>
          </p:cNvPr>
          <p:cNvSpPr/>
          <p:nvPr/>
        </p:nvSpPr>
        <p:spPr>
          <a:xfrm>
            <a:off x="2405613" y="4484011"/>
            <a:ext cx="226885" cy="207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7D10CAE5-C51D-458C-8998-E505F263EF65}"/>
              </a:ext>
            </a:extLst>
          </p:cNvPr>
          <p:cNvSpPr/>
          <p:nvPr/>
        </p:nvSpPr>
        <p:spPr>
          <a:xfrm>
            <a:off x="4329135" y="3815770"/>
            <a:ext cx="976263" cy="17020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LIDAR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Landmark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based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SLAM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52" name="Стрелка: вправо 51">
            <a:extLst>
              <a:ext uri="{FF2B5EF4-FFF2-40B4-BE49-F238E27FC236}">
                <a16:creationId xmlns:a16="http://schemas.microsoft.com/office/drawing/2014/main" id="{F827D12A-BEF5-4A85-A17B-6C44EA145EF6}"/>
              </a:ext>
            </a:extLst>
          </p:cNvPr>
          <p:cNvSpPr/>
          <p:nvPr/>
        </p:nvSpPr>
        <p:spPr>
          <a:xfrm>
            <a:off x="3921799" y="4484012"/>
            <a:ext cx="226885" cy="207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Прямоугольник: скругленные углы 58">
            <a:extLst>
              <a:ext uri="{FF2B5EF4-FFF2-40B4-BE49-F238E27FC236}">
                <a16:creationId xmlns:a16="http://schemas.microsoft.com/office/drawing/2014/main" id="{055AFF35-A1C9-4BA2-99DD-243B26551CB4}"/>
              </a:ext>
            </a:extLst>
          </p:cNvPr>
          <p:cNvSpPr/>
          <p:nvPr/>
        </p:nvSpPr>
        <p:spPr>
          <a:xfrm>
            <a:off x="6400178" y="1871663"/>
            <a:ext cx="1872833" cy="31908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Sensor</a:t>
            </a:r>
            <a:r>
              <a:rPr lang="en-US" dirty="0">
                <a:solidFill>
                  <a:schemeClr val="tx1"/>
                </a:solidFill>
              </a:rPr>
              <a:t> Fusion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Map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Fusion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Position Estimate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Прямоугольник: скругленные углы 59">
            <a:extLst>
              <a:ext uri="{FF2B5EF4-FFF2-40B4-BE49-F238E27FC236}">
                <a16:creationId xmlns:a16="http://schemas.microsoft.com/office/drawing/2014/main" id="{AEDA23B8-3E95-44FE-AADD-6824956CBA22}"/>
              </a:ext>
            </a:extLst>
          </p:cNvPr>
          <p:cNvSpPr/>
          <p:nvPr/>
        </p:nvSpPr>
        <p:spPr>
          <a:xfrm>
            <a:off x="8912632" y="1871663"/>
            <a:ext cx="1872833" cy="319087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Path Planning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Vehicle Control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Fault Detection</a:t>
            </a:r>
          </a:p>
        </p:txBody>
      </p:sp>
      <p:sp>
        <p:nvSpPr>
          <p:cNvPr id="61" name="Стрелка: вправо 60">
            <a:extLst>
              <a:ext uri="{FF2B5EF4-FFF2-40B4-BE49-F238E27FC236}">
                <a16:creationId xmlns:a16="http://schemas.microsoft.com/office/drawing/2014/main" id="{ADBB9CAE-D771-4272-BC41-89764EBAEB6C}"/>
              </a:ext>
            </a:extLst>
          </p:cNvPr>
          <p:cNvSpPr/>
          <p:nvPr/>
        </p:nvSpPr>
        <p:spPr>
          <a:xfrm>
            <a:off x="5865016" y="2702235"/>
            <a:ext cx="226885" cy="207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Стрелка: вправо 61">
            <a:extLst>
              <a:ext uri="{FF2B5EF4-FFF2-40B4-BE49-F238E27FC236}">
                <a16:creationId xmlns:a16="http://schemas.microsoft.com/office/drawing/2014/main" id="{E3B0CCEF-B195-4491-A739-7552C722BC82}"/>
              </a:ext>
            </a:extLst>
          </p:cNvPr>
          <p:cNvSpPr/>
          <p:nvPr/>
        </p:nvSpPr>
        <p:spPr>
          <a:xfrm>
            <a:off x="5861059" y="4261565"/>
            <a:ext cx="226885" cy="207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Стрелка: вправо 62">
            <a:extLst>
              <a:ext uri="{FF2B5EF4-FFF2-40B4-BE49-F238E27FC236}">
                <a16:creationId xmlns:a16="http://schemas.microsoft.com/office/drawing/2014/main" id="{01F808D9-3EAF-4103-B339-795704C41FD8}"/>
              </a:ext>
            </a:extLst>
          </p:cNvPr>
          <p:cNvSpPr/>
          <p:nvPr/>
        </p:nvSpPr>
        <p:spPr>
          <a:xfrm>
            <a:off x="8455197" y="3429000"/>
            <a:ext cx="226885" cy="207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BEA9C140-7087-43AC-8143-8E6965A6A72C}"/>
              </a:ext>
            </a:extLst>
          </p:cNvPr>
          <p:cNvSpPr/>
          <p:nvPr/>
        </p:nvSpPr>
        <p:spPr>
          <a:xfrm>
            <a:off x="2710736" y="1477108"/>
            <a:ext cx="2764842" cy="1951892"/>
          </a:xfrm>
          <a:prstGeom prst="roundRect">
            <a:avLst/>
          </a:prstGeom>
          <a:solidFill>
            <a:srgbClr val="FF9B45"/>
          </a:solidFill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7B1DCBC0-52A4-4EFF-96FC-94627A8D390B}"/>
              </a:ext>
            </a:extLst>
          </p:cNvPr>
          <p:cNvSpPr/>
          <p:nvPr/>
        </p:nvSpPr>
        <p:spPr>
          <a:xfrm>
            <a:off x="6231275" y="5517450"/>
            <a:ext cx="1274109" cy="8410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Source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B73AE6DE-C1E7-41E9-8D0E-99407DEC97C7}"/>
              </a:ext>
            </a:extLst>
          </p:cNvPr>
          <p:cNvSpPr/>
          <p:nvPr/>
        </p:nvSpPr>
        <p:spPr>
          <a:xfrm>
            <a:off x="7608919" y="5517450"/>
            <a:ext cx="1274109" cy="8410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Done, Needs to be </a:t>
            </a:r>
            <a:r>
              <a:rPr lang="en-GB" sz="1500" dirty="0">
                <a:solidFill>
                  <a:schemeClr val="tx1"/>
                </a:solidFill>
              </a:rPr>
              <a:t>Checked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15214652-7D22-40FA-8A0A-78F30CDF4B7A}"/>
              </a:ext>
            </a:extLst>
          </p:cNvPr>
          <p:cNvSpPr/>
          <p:nvPr/>
        </p:nvSpPr>
        <p:spPr>
          <a:xfrm>
            <a:off x="8986563" y="5517450"/>
            <a:ext cx="1274109" cy="8410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Our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Task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E68D4A3D-2D33-4556-8CE2-DE6E5F4ACC08}"/>
              </a:ext>
            </a:extLst>
          </p:cNvPr>
          <p:cNvSpPr/>
          <p:nvPr/>
        </p:nvSpPr>
        <p:spPr>
          <a:xfrm>
            <a:off x="10364207" y="5517449"/>
            <a:ext cx="1274109" cy="8410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Future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Work/TBD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A9E782D-7ED8-4BD0-AB93-10D7C37D59CD}"/>
              </a:ext>
            </a:extLst>
          </p:cNvPr>
          <p:cNvSpPr/>
          <p:nvPr/>
        </p:nvSpPr>
        <p:spPr>
          <a:xfrm>
            <a:off x="2844559" y="1601842"/>
            <a:ext cx="976263" cy="1702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</a:t>
            </a:r>
            <a:br>
              <a:rPr lang="en-US" sz="1200" dirty="0"/>
            </a:br>
            <a:r>
              <a:rPr lang="en-US" sz="1200" dirty="0"/>
              <a:t>Inertial </a:t>
            </a:r>
            <a:br>
              <a:rPr lang="en-US" sz="1200" dirty="0"/>
            </a:br>
            <a:r>
              <a:rPr lang="en-US" sz="1200" dirty="0"/>
              <a:t>Odometry</a:t>
            </a:r>
            <a:br>
              <a:rPr lang="en-US" sz="1200" dirty="0"/>
            </a:br>
            <a:r>
              <a:rPr lang="en-US" sz="1200" dirty="0"/>
              <a:t>(ROVIO)</a:t>
            </a: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8305AE9A-A077-4FAE-B622-5B6561ADD76E}"/>
              </a:ext>
            </a:extLst>
          </p:cNvPr>
          <p:cNvSpPr/>
          <p:nvPr/>
        </p:nvSpPr>
        <p:spPr>
          <a:xfrm>
            <a:off x="4329135" y="1609402"/>
            <a:ext cx="976263" cy="1702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Visual </a:t>
            </a:r>
            <a:br>
              <a:rPr lang="en-US" sz="1200" dirty="0"/>
            </a:br>
            <a:r>
              <a:rPr lang="en-US" sz="1200" dirty="0"/>
              <a:t>Inertial </a:t>
            </a:r>
            <a:br>
              <a:rPr lang="en-US" sz="1200" dirty="0"/>
            </a:br>
            <a:r>
              <a:rPr lang="en-US" sz="1200" dirty="0"/>
              <a:t>SLAM</a:t>
            </a:r>
            <a:br>
              <a:rPr lang="en-US" sz="1200" dirty="0"/>
            </a:br>
            <a:r>
              <a:rPr lang="en-US" sz="1200" dirty="0"/>
              <a:t>(ORB-SLAM 2)</a:t>
            </a:r>
          </a:p>
        </p:txBody>
      </p:sp>
      <p:sp>
        <p:nvSpPr>
          <p:cNvPr id="45" name="Стрелка: вправо 44">
            <a:extLst>
              <a:ext uri="{FF2B5EF4-FFF2-40B4-BE49-F238E27FC236}">
                <a16:creationId xmlns:a16="http://schemas.microsoft.com/office/drawing/2014/main" id="{0FB5A20D-4602-4C8F-90EF-1F0449592564}"/>
              </a:ext>
            </a:extLst>
          </p:cNvPr>
          <p:cNvSpPr/>
          <p:nvPr/>
        </p:nvSpPr>
        <p:spPr>
          <a:xfrm>
            <a:off x="3961536" y="2277644"/>
            <a:ext cx="226885" cy="207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1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688923" cy="641350"/>
          </a:xfrm>
        </p:spPr>
        <p:txBody>
          <a:bodyPr>
            <a:normAutofit/>
          </a:bodyPr>
          <a:lstStyle/>
          <a:p>
            <a:r>
              <a:rPr lang="en-US" sz="3600" dirty="0"/>
              <a:t>Our setup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168" y="1375505"/>
            <a:ext cx="5497832" cy="445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ROS Kinetic and Ubuntu 16.06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Our hardware: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ZED stereo camera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Velodyne</a:t>
            </a:r>
            <a:r>
              <a:rPr lang="en-US" dirty="0"/>
              <a:t> VLP-16 LIDAR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Jetson TX-1 embedded PC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WIFI for remote control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BFC6E-2B70-4095-9723-4BC5B10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4" name="Рисунок 3" descr="Изображение выглядит как внешний, дорога, дерево, мотоцикл&#10;&#10;Автоматически созданное описание">
            <a:hlinkClick r:id="rId4" action="ppaction://hlinkfile"/>
            <a:extLst>
              <a:ext uri="{FF2B5EF4-FFF2-40B4-BE49-F238E27FC236}">
                <a16:creationId xmlns:a16="http://schemas.microsoft.com/office/drawing/2014/main" id="{BD0F953A-C054-495C-9AD9-DA39756A54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1510" r="921"/>
          <a:stretch/>
        </p:blipFill>
        <p:spPr>
          <a:xfrm>
            <a:off x="6248400" y="1423772"/>
            <a:ext cx="5295900" cy="401045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0C702D8-D600-4A19-9296-CC7ABA93B432}"/>
              </a:ext>
            </a:extLst>
          </p:cNvPr>
          <p:cNvSpPr/>
          <p:nvPr/>
        </p:nvSpPr>
        <p:spPr>
          <a:xfrm>
            <a:off x="7796960" y="5434228"/>
            <a:ext cx="2727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racing car with the sensors</a:t>
            </a:r>
            <a:endParaRPr lang="en-US" b="1" dirty="0"/>
          </a:p>
        </p:txBody>
      </p:sp>
      <p:pic>
        <p:nvPicPr>
          <p:cNvPr id="9" name="Рисунок 8" descr="Изображение выглядит как внешний, дорога, дерево, мотоцикл&#10;&#10;Автоматически созданное описание">
            <a:extLst>
              <a:ext uri="{FF2B5EF4-FFF2-40B4-BE49-F238E27FC236}">
                <a16:creationId xmlns:a16="http://schemas.microsoft.com/office/drawing/2014/main" id="{CDB660B1-5CE3-47F5-9D94-B04383908B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0" t="66010" r="16690" b="20189"/>
          <a:stretch/>
        </p:blipFill>
        <p:spPr>
          <a:xfrm>
            <a:off x="5194483" y="2897529"/>
            <a:ext cx="977717" cy="961422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208F901-D14E-4C5F-B1B0-455F4338AB1B}"/>
              </a:ext>
            </a:extLst>
          </p:cNvPr>
          <p:cNvSpPr/>
          <p:nvPr/>
        </p:nvSpPr>
        <p:spPr>
          <a:xfrm>
            <a:off x="10205633" y="4067175"/>
            <a:ext cx="471892" cy="461963"/>
          </a:xfrm>
          <a:prstGeom prst="rect">
            <a:avLst/>
          </a:prstGeom>
          <a:noFill/>
          <a:ln w="38100">
            <a:solidFill>
              <a:srgbClr val="FF9B4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4FA4CAD-7C3F-478E-BB7D-59EB093DC3CB}"/>
              </a:ext>
            </a:extLst>
          </p:cNvPr>
          <p:cNvCxnSpPr>
            <a:stCxn id="9" idx="3"/>
            <a:endCxn id="3" idx="1"/>
          </p:cNvCxnSpPr>
          <p:nvPr/>
        </p:nvCxnSpPr>
        <p:spPr>
          <a:xfrm>
            <a:off x="6172200" y="3378240"/>
            <a:ext cx="4033433" cy="91991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 descr="Изображение выглядит как внешний, дорога, дерево, мотоцикл&#10;&#10;Автоматически созданное описание">
            <a:extLst>
              <a:ext uri="{FF2B5EF4-FFF2-40B4-BE49-F238E27FC236}">
                <a16:creationId xmlns:a16="http://schemas.microsoft.com/office/drawing/2014/main" id="{B8234982-7121-48F7-92DB-954D3FC412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9" t="21484" r="59414" b="75467"/>
          <a:stretch/>
        </p:blipFill>
        <p:spPr>
          <a:xfrm>
            <a:off x="5194483" y="2383586"/>
            <a:ext cx="977717" cy="352513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ED00A3D-2796-4BFD-A63C-AB1D53BCB77D}"/>
              </a:ext>
            </a:extLst>
          </p:cNvPr>
          <p:cNvSpPr/>
          <p:nvPr/>
        </p:nvSpPr>
        <p:spPr>
          <a:xfrm>
            <a:off x="8033933" y="2190642"/>
            <a:ext cx="471892" cy="271571"/>
          </a:xfrm>
          <a:prstGeom prst="rect">
            <a:avLst/>
          </a:prstGeom>
          <a:noFill/>
          <a:ln w="38100">
            <a:solidFill>
              <a:srgbClr val="FF9B4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09BED4A-0B39-46A7-A9F1-5FAE01D0A66F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6172200" y="2326428"/>
            <a:ext cx="1861733" cy="23341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8F7AB80-3E3F-4FF6-AE1F-73EFE47398D6}"/>
              </a:ext>
            </a:extLst>
          </p:cNvPr>
          <p:cNvSpPr/>
          <p:nvPr/>
        </p:nvSpPr>
        <p:spPr>
          <a:xfrm>
            <a:off x="9243797" y="2978158"/>
            <a:ext cx="239318" cy="243438"/>
          </a:xfrm>
          <a:prstGeom prst="rect">
            <a:avLst/>
          </a:prstGeom>
          <a:noFill/>
          <a:ln w="38100">
            <a:solidFill>
              <a:srgbClr val="FF9B4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6112FF8-2CF2-489B-A73C-416DE665560A}"/>
              </a:ext>
            </a:extLst>
          </p:cNvPr>
          <p:cNvSpPr/>
          <p:nvPr/>
        </p:nvSpPr>
        <p:spPr>
          <a:xfrm>
            <a:off x="8953632" y="2639576"/>
            <a:ext cx="819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GoPro</a:t>
            </a:r>
          </a:p>
        </p:txBody>
      </p:sp>
    </p:spTree>
    <p:extLst>
      <p:ext uri="{BB962C8B-B14F-4D97-AF65-F5344CB8AC3E}">
        <p14:creationId xmlns:p14="http://schemas.microsoft.com/office/powerpoint/2010/main" val="304424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FD4B687-0FC5-45DE-8C58-E12ED4DC9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710" y="1539506"/>
            <a:ext cx="7658181" cy="641350"/>
          </a:xfrm>
        </p:spPr>
        <p:txBody>
          <a:bodyPr>
            <a:noAutofit/>
          </a:bodyPr>
          <a:lstStyle/>
          <a:p>
            <a:r>
              <a:rPr lang="en-US" b="1" dirty="0"/>
              <a:t>LIDAR perception and SLAM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7FDE87-1940-4C41-9F27-EFB6D9E51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3991312" cy="3978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LIDAR provides great accuracy, robustness and range </a:t>
            </a:r>
          </a:p>
          <a:p>
            <a:pPr>
              <a:lnSpc>
                <a:spcPct val="100000"/>
              </a:lnSpc>
            </a:pPr>
            <a:r>
              <a:rPr lang="en-GB" dirty="0"/>
              <a:t>When placed correctly, it is especially useful for cone detection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E6B1FC-4626-4199-A7AF-9FE577131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76A346-E593-4803-9418-BB759F54BE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24317" r="23546" b="4081"/>
          <a:stretch/>
        </p:blipFill>
        <p:spPr>
          <a:xfrm>
            <a:off x="6204290" y="2560639"/>
            <a:ext cx="5506484" cy="309828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81A6168-DCE0-41DE-A6B2-EFE66B553163}"/>
              </a:ext>
            </a:extLst>
          </p:cNvPr>
          <p:cNvSpPr/>
          <p:nvPr/>
        </p:nvSpPr>
        <p:spPr>
          <a:xfrm>
            <a:off x="8260321" y="5658928"/>
            <a:ext cx="13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LIDAR scan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355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6710" y="443128"/>
            <a:ext cx="9688923" cy="641350"/>
          </a:xfrm>
        </p:spPr>
        <p:txBody>
          <a:bodyPr>
            <a:normAutofit/>
          </a:bodyPr>
          <a:lstStyle/>
          <a:p>
            <a:r>
              <a:rPr lang="en-US" sz="3600" dirty="0"/>
              <a:t>LIDAR Cone Detection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8168" y="1342167"/>
            <a:ext cx="5497832" cy="551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Steps of the algorithm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Remove distant points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RANSAC to detect the ground plane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Filter all points based on distance to ground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Apply Euclidean clustering on the points left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Filter clusters by size and extract centroids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Further filtering needed </a:t>
            </a:r>
            <a:br>
              <a:rPr lang="en-US" sz="2400" dirty="0"/>
            </a:br>
            <a:r>
              <a:rPr lang="en-US" sz="2400" dirty="0"/>
              <a:t>(spatial or temporal) to remove outliers</a:t>
            </a:r>
          </a:p>
          <a:p>
            <a:pPr>
              <a:lnSpc>
                <a:spcPct val="150000"/>
              </a:lnSpc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ABFC6E-2B70-4095-9723-4BC5B10E7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4" y="5840410"/>
            <a:ext cx="3927448" cy="759630"/>
          </a:xfrm>
          <a:prstGeom prst="rect">
            <a:avLst/>
          </a:prstGeom>
        </p:spPr>
      </p:pic>
      <p:pic>
        <p:nvPicPr>
          <p:cNvPr id="7" name="Рисунок 6">
            <a:hlinkClick r:id="rId4" action="ppaction://hlinkfile"/>
            <a:extLst>
              <a:ext uri="{FF2B5EF4-FFF2-40B4-BE49-F238E27FC236}">
                <a16:creationId xmlns:a16="http://schemas.microsoft.com/office/drawing/2014/main" id="{BA812070-9173-4432-9FD4-5A985C871C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34" y="2483044"/>
            <a:ext cx="5391997" cy="30333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D64A56B-3055-4162-AF60-E6C908985354}"/>
              </a:ext>
            </a:extLst>
          </p:cNvPr>
          <p:cNvSpPr/>
          <p:nvPr/>
        </p:nvSpPr>
        <p:spPr>
          <a:xfrm>
            <a:off x="8333268" y="5584848"/>
            <a:ext cx="3467121" cy="67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cone clusters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ground points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FF00FF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 high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everything else</a:t>
            </a:r>
            <a:endParaRPr lang="en-US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EE764B-509F-499F-8175-F202ADA77953}"/>
              </a:ext>
            </a:extLst>
          </p:cNvPr>
          <p:cNvSpPr/>
          <p:nvPr/>
        </p:nvSpPr>
        <p:spPr>
          <a:xfrm>
            <a:off x="6728760" y="2095947"/>
            <a:ext cx="1881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 point cloud </a:t>
            </a:r>
            <a:endParaRPr lang="en-US" b="1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6E4B9E4-8645-40A9-B7F6-5849DC422D4F}"/>
              </a:ext>
            </a:extLst>
          </p:cNvPr>
          <p:cNvSpPr/>
          <p:nvPr/>
        </p:nvSpPr>
        <p:spPr>
          <a:xfrm>
            <a:off x="9560388" y="2059798"/>
            <a:ext cx="1515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Segmentation</a:t>
            </a:r>
            <a:endParaRPr lang="en-US" b="1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6391083-C866-4E4E-AA19-E781B4DB1829}"/>
              </a:ext>
            </a:extLst>
          </p:cNvPr>
          <p:cNvSpPr/>
          <p:nvPr/>
        </p:nvSpPr>
        <p:spPr>
          <a:xfrm>
            <a:off x="5919014" y="5584848"/>
            <a:ext cx="2978818" cy="67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color represents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LIDAR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intensity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A357995-AC68-46F7-BEFD-758A202EB7DB}"/>
              </a:ext>
            </a:extLst>
          </p:cNvPr>
          <p:cNvSpPr/>
          <p:nvPr/>
        </p:nvSpPr>
        <p:spPr>
          <a:xfrm>
            <a:off x="6096000" y="1334416"/>
            <a:ext cx="5614486" cy="577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Implemented using PCL library and ROS</a:t>
            </a:r>
          </a:p>
        </p:txBody>
      </p:sp>
    </p:spTree>
    <p:extLst>
      <p:ext uri="{BB962C8B-B14F-4D97-AF65-F5344CB8AC3E}">
        <p14:creationId xmlns:p14="http://schemas.microsoft.com/office/powerpoint/2010/main" val="885009361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.potx" id="{5D416C3A-095D-4A96-8A91-7D2C72C2AD14}" vid="{D2A5232E-050B-4CE1-9FD8-5AD02F3B95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12849</TotalTime>
  <Words>836</Words>
  <Application>Microsoft Office PowerPoint</Application>
  <PresentationFormat>Широкоэкранный</PresentationFormat>
  <Paragraphs>192</Paragraphs>
  <Slides>22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Segoe UI</vt:lpstr>
      <vt:lpstr>Segoe UI Light</vt:lpstr>
      <vt:lpstr>WelcomeDoc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Infrastructure Design</dc:title>
  <dc:creator>אסף פניגר</dc:creator>
  <cp:lastModifiedBy>Maxim Aslyansky</cp:lastModifiedBy>
  <cp:revision>224</cp:revision>
  <dcterms:created xsi:type="dcterms:W3CDTF">2017-01-13T08:07:03Z</dcterms:created>
  <dcterms:modified xsi:type="dcterms:W3CDTF">2019-04-02T12:20:46Z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TM10001108</vt:lpwstr>
  </property>
</Properties>
</file>